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2" r:id="rId7"/>
    <p:sldId id="263" r:id="rId8"/>
    <p:sldId id="261" r:id="rId9"/>
    <p:sldId id="265" r:id="rId10"/>
    <p:sldId id="266" r:id="rId11"/>
    <p:sldId id="267" r:id="rId12"/>
    <p:sldId id="272" r:id="rId13"/>
    <p:sldId id="271" r:id="rId14"/>
    <p:sldId id="264" r:id="rId15"/>
    <p:sldId id="268" r:id="rId16"/>
    <p:sldId id="269" r:id="rId17"/>
    <p:sldId id="274" r:id="rId18"/>
    <p:sldId id="275" r:id="rId19"/>
    <p:sldId id="276" r:id="rId20"/>
    <p:sldId id="277"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12/7/2022</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12/7/2022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12/7/2022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12/7/2022</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effectLst>
            <a:outerShdw blurRad="177800" dist="38100" dir="2700000" algn="tl">
              <a:srgbClr val="000000">
                <a:alpha val="24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effectLst>
            <a:outerShdw blurRad="152400" dist="38100" dir="2700000" algn="tl">
              <a:srgbClr val="000000">
                <a:alpha val="36000"/>
              </a:srgbClr>
            </a:outerShdw>
          </a:effectLst>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effectLst>
            <a:outerShdw blurRad="152400" dist="38100" dir="2700000" algn="tl">
              <a:srgbClr val="000000">
                <a:alpha val="36000"/>
              </a:srgbClr>
            </a:outerShdw>
          </a:effectLst>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effectLst>
            <a:outerShdw blurRad="152400" dist="38100" dir="2700000" algn="tl">
              <a:srgbClr val="000000">
                <a:alpha val="36000"/>
              </a:srgbClr>
            </a:outerShdw>
          </a:effectLst>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effectLst>
            <a:outerShdw blurRad="152400" dist="38100" dir="2700000" algn="tl">
              <a:srgbClr val="000000">
                <a:alpha val="36000"/>
              </a:srgbClr>
            </a:outerShdw>
          </a:effectLst>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effectLst>
            <a:outerShdw blurRad="152400" dist="38100" dir="2700000" algn="tl">
              <a:srgbClr val="000000">
                <a:alpha val="36000"/>
              </a:srgbClr>
            </a:outerShdw>
          </a:effectLst>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doi.org/10.26822/iejee.2021.22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953DF-5B30-BF9A-2B53-211F81A10C4C}"/>
              </a:ext>
            </a:extLst>
          </p:cNvPr>
          <p:cNvSpPr>
            <a:spLocks noGrp="1"/>
          </p:cNvSpPr>
          <p:nvPr>
            <p:ph type="ctrTitle"/>
          </p:nvPr>
        </p:nvSpPr>
        <p:spPr>
          <a:xfrm>
            <a:off x="1876424" y="1122363"/>
            <a:ext cx="9460270" cy="2387600"/>
          </a:xfrm>
        </p:spPr>
        <p:txBody>
          <a:bodyPr>
            <a:noAutofit/>
          </a:bodyPr>
          <a:lstStyle/>
          <a:p>
            <a:pPr marL="0" marR="0" algn="ctr">
              <a:lnSpc>
                <a:spcPct val="200000"/>
              </a:lnSpc>
              <a:spcBef>
                <a:spcPts val="0"/>
              </a:spcBef>
              <a:spcAft>
                <a:spcPts val="0"/>
              </a:spcAft>
            </a:pPr>
            <a:r>
              <a:rPr lang="en-US" sz="3600" b="1" dirty="0">
                <a:effectLst/>
                <a:latin typeface="Times New Roman" panose="02020603050405020304" pitchFamily="18" charset="0"/>
                <a:ea typeface="Calibri" panose="020F0502020204030204" pitchFamily="34" charset="0"/>
                <a:cs typeface="Times New Roman" panose="02020603050405020304" pitchFamily="18" charset="0"/>
              </a:rPr>
              <a:t>Literature Review of Girls in STEM and the Low Presence in Educational Environments.</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id="{1B223372-97AA-C241-F6FF-2A6228E2BD39}"/>
              </a:ext>
            </a:extLst>
          </p:cNvPr>
          <p:cNvSpPr>
            <a:spLocks noGrp="1"/>
          </p:cNvSpPr>
          <p:nvPr>
            <p:ph type="subTitle" idx="1"/>
          </p:nvPr>
        </p:nvSpPr>
        <p:spPr>
          <a:xfrm>
            <a:off x="1876424" y="3602038"/>
            <a:ext cx="8791575" cy="3078680"/>
          </a:xfrm>
        </p:spPr>
        <p:txBody>
          <a:bodyPr>
            <a:normAutofit fontScale="62500" lnSpcReduction="20000"/>
          </a:bodyPr>
          <a:lstStyle/>
          <a:p>
            <a:pPr marL="0" marR="0" algn="ctr">
              <a:lnSpc>
                <a:spcPct val="200000"/>
              </a:lnSpc>
              <a:spcBef>
                <a:spcPts val="0"/>
              </a:spcBef>
              <a:spcAft>
                <a:spcPts val="0"/>
              </a:spcAf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Bryan Westman</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200000"/>
              </a:lnSpc>
              <a:spcBef>
                <a:spcPts val="0"/>
              </a:spcBef>
              <a:spcAft>
                <a:spcPts val="0"/>
              </a:spcAf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Department of Education. University of Northern Colorado</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200000"/>
              </a:lnSpc>
              <a:spcBef>
                <a:spcPts val="0"/>
              </a:spcBef>
              <a:spcAft>
                <a:spcPts val="0"/>
              </a:spcAf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ET 725: Educational Technologies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200000"/>
              </a:lnSpc>
              <a:spcBef>
                <a:spcPts val="0"/>
              </a:spcBef>
              <a:spcAft>
                <a:spcPts val="0"/>
              </a:spcAf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Dr. Ku</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200000"/>
              </a:lnSpc>
              <a:spcBef>
                <a:spcPts val="0"/>
              </a:spcBef>
              <a:spcAft>
                <a:spcPts val="0"/>
              </a:spcAf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Fall 2022</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5452987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DE17BD9-6C8C-4D2E-AA2E-3EDFFB130E43}"/>
              </a:ext>
            </a:extLst>
          </p:cNvPr>
          <p:cNvSpPr>
            <a:spLocks noGrp="1"/>
          </p:cNvSpPr>
          <p:nvPr>
            <p:ph idx="1"/>
          </p:nvPr>
        </p:nvSpPr>
        <p:spPr>
          <a:xfrm>
            <a:off x="1141412" y="1278294"/>
            <a:ext cx="9905999" cy="3943740"/>
          </a:xfrm>
        </p:spPr>
        <p:txBody>
          <a:bodyPr>
            <a:noAutofit/>
          </a:bodyPr>
          <a:lstStyle/>
          <a:p>
            <a:r>
              <a:rPr lang="en-US" sz="2800" dirty="0">
                <a:effectLst/>
                <a:latin typeface="Tw Cen MT" panose="020B0602020104020603" pitchFamily="34" charset="0"/>
                <a:ea typeface="Calibri" panose="020F0502020204030204" pitchFamily="34" charset="0"/>
              </a:rPr>
              <a:t>When girls are placed into classes that are dominated by boys, they see that they are not meant to be in the class and cannot do as well. Often other girls in their peer group may find them to be different for wanting to be in a STEM class. </a:t>
            </a:r>
          </a:p>
          <a:p>
            <a:r>
              <a:rPr lang="en-US" sz="2800" dirty="0">
                <a:effectLst/>
                <a:latin typeface="Tw Cen MT" panose="020B0602020104020603" pitchFamily="34" charset="0"/>
                <a:ea typeface="Calibri" panose="020F0502020204030204" pitchFamily="34" charset="0"/>
              </a:rPr>
              <a:t>This peer pressure loop denies future generations of girls from taking STEM classes because they need see more girls in these programs in order to see themselves in them. The fewer girls in these classes the fewer future girls will join the programs going forward. </a:t>
            </a:r>
            <a:endParaRPr lang="en-US" sz="2800" dirty="0">
              <a:latin typeface="Tw Cen MT" panose="020B0602020104020603" pitchFamily="34" charset="0"/>
            </a:endParaRPr>
          </a:p>
        </p:txBody>
      </p:sp>
    </p:spTree>
    <p:extLst>
      <p:ext uri="{BB962C8B-B14F-4D97-AF65-F5344CB8AC3E}">
        <p14:creationId xmlns:p14="http://schemas.microsoft.com/office/powerpoint/2010/main" val="42679936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0194C-5086-43DC-4560-5E673CEB6311}"/>
              </a:ext>
            </a:extLst>
          </p:cNvPr>
          <p:cNvSpPr>
            <a:spLocks noGrp="1"/>
          </p:cNvSpPr>
          <p:nvPr>
            <p:ph type="title"/>
          </p:nvPr>
        </p:nvSpPr>
        <p:spPr>
          <a:xfrm>
            <a:off x="1143001" y="179573"/>
            <a:ext cx="9905998" cy="1478570"/>
          </a:xfrm>
        </p:spPr>
        <p:txBody>
          <a:bodyPr/>
          <a:lstStyle/>
          <a:p>
            <a:r>
              <a:rPr lang="en-US" dirty="0"/>
              <a:t>Future Of Girls in Stem</a:t>
            </a:r>
          </a:p>
        </p:txBody>
      </p:sp>
      <p:sp>
        <p:nvSpPr>
          <p:cNvPr id="3" name="Content Placeholder 2">
            <a:extLst>
              <a:ext uri="{FF2B5EF4-FFF2-40B4-BE49-F238E27FC236}">
                <a16:creationId xmlns:a16="http://schemas.microsoft.com/office/drawing/2014/main" id="{6AB6549B-B603-25D7-86EF-16DF43D31BB6}"/>
              </a:ext>
            </a:extLst>
          </p:cNvPr>
          <p:cNvSpPr>
            <a:spLocks noGrp="1"/>
          </p:cNvSpPr>
          <p:nvPr>
            <p:ph idx="1"/>
          </p:nvPr>
        </p:nvSpPr>
        <p:spPr>
          <a:xfrm>
            <a:off x="1020114" y="1658143"/>
            <a:ext cx="9905999" cy="4910608"/>
          </a:xfrm>
        </p:spPr>
        <p:txBody>
          <a:bodyPr>
            <a:normAutofit/>
          </a:bodyPr>
          <a:lstStyle/>
          <a:p>
            <a:r>
              <a:rPr lang="en-US" sz="3200" dirty="0"/>
              <a:t>When looking at the current state of girls in STEM the issue of not seeing other like girls has a major impact. </a:t>
            </a:r>
          </a:p>
          <a:p>
            <a:r>
              <a:rPr lang="en-US" sz="3200" dirty="0"/>
              <a:t>Girls need to see others, not just of their age group but women in the field being successful.</a:t>
            </a:r>
            <a:r>
              <a:rPr lang="en-US" sz="3200" dirty="0">
                <a:effectLst/>
                <a:latin typeface="Tw Cen MT" panose="020B0602020104020603" pitchFamily="34" charset="0"/>
                <a:ea typeface="Calibri" panose="020F0502020204030204" pitchFamily="34" charset="0"/>
              </a:rPr>
              <a:t> </a:t>
            </a:r>
          </a:p>
          <a:p>
            <a:endParaRPr lang="en-US" sz="3200" dirty="0"/>
          </a:p>
          <a:p>
            <a:endParaRPr lang="en-US" dirty="0"/>
          </a:p>
        </p:txBody>
      </p:sp>
    </p:spTree>
    <p:extLst>
      <p:ext uri="{BB962C8B-B14F-4D97-AF65-F5344CB8AC3E}">
        <p14:creationId xmlns:p14="http://schemas.microsoft.com/office/powerpoint/2010/main" val="3361558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6982A72-959F-A523-0931-C5B679710975}"/>
              </a:ext>
            </a:extLst>
          </p:cNvPr>
          <p:cNvSpPr>
            <a:spLocks noGrp="1"/>
          </p:cNvSpPr>
          <p:nvPr>
            <p:ph idx="1"/>
          </p:nvPr>
        </p:nvSpPr>
        <p:spPr>
          <a:xfrm>
            <a:off x="982792" y="430018"/>
            <a:ext cx="9905999" cy="6427982"/>
          </a:xfrm>
        </p:spPr>
        <p:txBody>
          <a:bodyPr>
            <a:noAutofit/>
          </a:bodyPr>
          <a:lstStyle/>
          <a:p>
            <a:r>
              <a:rPr lang="en-US" sz="3200" dirty="0">
                <a:effectLst/>
                <a:latin typeface="+mj-lt"/>
                <a:ea typeface="Calibri" panose="020F0502020204030204" pitchFamily="34" charset="0"/>
              </a:rPr>
              <a:t>“When students see the representation of their culture in their science classrooms, this helps to boost their self-confidence while learning the nature of science (NOS) to become scientifically literate and motivates them to engage in subsequent authentic STEM activities”</a:t>
            </a:r>
            <a:r>
              <a:rPr lang="en-US" sz="1600" dirty="0">
                <a:effectLst/>
                <a:latin typeface="+mj-lt"/>
                <a:ea typeface="Calibri" panose="020F0502020204030204" pitchFamily="34" charset="0"/>
              </a:rPr>
              <a:t> (</a:t>
            </a:r>
            <a:r>
              <a:rPr lang="en-US" sz="1600" dirty="0" err="1">
                <a:effectLst/>
                <a:latin typeface="+mj-lt"/>
                <a:ea typeface="Calibri" panose="020F0502020204030204" pitchFamily="34" charset="0"/>
              </a:rPr>
              <a:t>Asamani</a:t>
            </a:r>
            <a:r>
              <a:rPr lang="en-US" sz="1600" dirty="0">
                <a:effectLst/>
                <a:latin typeface="+mj-lt"/>
                <a:ea typeface="Calibri" panose="020F0502020204030204" pitchFamily="34" charset="0"/>
              </a:rPr>
              <a:t> et al., 2022, p. 6). </a:t>
            </a:r>
            <a:endParaRPr lang="en-US" sz="1600" dirty="0">
              <a:latin typeface="+mj-lt"/>
            </a:endParaRPr>
          </a:p>
          <a:p>
            <a:r>
              <a:rPr lang="en-US" sz="3200" dirty="0">
                <a:effectLst/>
                <a:latin typeface="+mj-lt"/>
                <a:ea typeface="Calibri" panose="020F0502020204030204" pitchFamily="34" charset="0"/>
              </a:rPr>
              <a:t>“Girls of color must overcome the inherent racist and sexist stereotypes to develop a strong STEM identity to feel like they belong even when they are marginalized and isolated within the field” </a:t>
            </a:r>
            <a:r>
              <a:rPr lang="en-US" sz="1600" dirty="0">
                <a:effectLst/>
                <a:latin typeface="+mj-lt"/>
                <a:ea typeface="Calibri" panose="020F0502020204030204" pitchFamily="34" charset="0"/>
              </a:rPr>
              <a:t>(Hughes et al., 2020, p. 2). </a:t>
            </a:r>
            <a:endParaRPr lang="en-US" sz="1600" dirty="0">
              <a:latin typeface="+mj-lt"/>
            </a:endParaRPr>
          </a:p>
        </p:txBody>
      </p:sp>
    </p:spTree>
    <p:extLst>
      <p:ext uri="{BB962C8B-B14F-4D97-AF65-F5344CB8AC3E}">
        <p14:creationId xmlns:p14="http://schemas.microsoft.com/office/powerpoint/2010/main" val="24902625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953EA-3D70-BE4E-1C75-5E5AA73D3F6A}"/>
              </a:ext>
            </a:extLst>
          </p:cNvPr>
          <p:cNvSpPr>
            <a:spLocks noGrp="1"/>
          </p:cNvSpPr>
          <p:nvPr>
            <p:ph type="title"/>
          </p:nvPr>
        </p:nvSpPr>
        <p:spPr>
          <a:xfrm>
            <a:off x="1216058" y="0"/>
            <a:ext cx="9905998" cy="1478570"/>
          </a:xfrm>
        </p:spPr>
        <p:txBody>
          <a:bodyPr/>
          <a:lstStyle/>
          <a:p>
            <a:endParaRPr lang="en-US" dirty="0"/>
          </a:p>
        </p:txBody>
      </p:sp>
      <p:sp>
        <p:nvSpPr>
          <p:cNvPr id="3" name="Content Placeholder 2">
            <a:extLst>
              <a:ext uri="{FF2B5EF4-FFF2-40B4-BE49-F238E27FC236}">
                <a16:creationId xmlns:a16="http://schemas.microsoft.com/office/drawing/2014/main" id="{AE7FBB99-D9CB-150A-B6B0-FB31467651C4}"/>
              </a:ext>
            </a:extLst>
          </p:cNvPr>
          <p:cNvSpPr>
            <a:spLocks noGrp="1"/>
          </p:cNvSpPr>
          <p:nvPr>
            <p:ph idx="1"/>
          </p:nvPr>
        </p:nvSpPr>
        <p:spPr>
          <a:xfrm>
            <a:off x="1141413" y="896548"/>
            <a:ext cx="9905999" cy="3541714"/>
          </a:xfrm>
        </p:spPr>
        <p:txBody>
          <a:bodyPr>
            <a:noAutofit/>
          </a:bodyPr>
          <a:lstStyle/>
          <a:p>
            <a:r>
              <a:rPr lang="en-US" sz="3200" dirty="0">
                <a:effectLst/>
                <a:latin typeface="Tw Cen MT" panose="020B0602020104020603" pitchFamily="34" charset="0"/>
                <a:ea typeface="Calibri" panose="020F0502020204030204" pitchFamily="34" charset="0"/>
              </a:rPr>
              <a:t>“African American girls’ performance in science education lagged behind that of their white counterparts due to negative public perception and low self-esteem” </a:t>
            </a:r>
            <a:r>
              <a:rPr lang="en-US" sz="1600" dirty="0">
                <a:effectLst/>
                <a:latin typeface="Tw Cen MT" panose="020B0602020104020603" pitchFamily="34" charset="0"/>
                <a:ea typeface="Calibri" panose="020F0502020204030204" pitchFamily="34" charset="0"/>
              </a:rPr>
              <a:t>(</a:t>
            </a:r>
            <a:r>
              <a:rPr lang="en-US" sz="1600" dirty="0" err="1">
                <a:effectLst/>
                <a:latin typeface="Tw Cen MT" panose="020B0602020104020603" pitchFamily="34" charset="0"/>
                <a:ea typeface="Calibri" panose="020F0502020204030204" pitchFamily="34" charset="0"/>
              </a:rPr>
              <a:t>Asamani</a:t>
            </a:r>
            <a:r>
              <a:rPr lang="en-US" sz="1600" dirty="0">
                <a:effectLst/>
                <a:latin typeface="Tw Cen MT" panose="020B0602020104020603" pitchFamily="34" charset="0"/>
                <a:ea typeface="Calibri" panose="020F0502020204030204" pitchFamily="34" charset="0"/>
              </a:rPr>
              <a:t> et al., 2022, p. 3). </a:t>
            </a:r>
          </a:p>
          <a:p>
            <a:r>
              <a:rPr lang="en-US" sz="3200" dirty="0">
                <a:effectLst/>
                <a:latin typeface="Tw Cen MT" panose="020B0602020104020603" pitchFamily="34" charset="0"/>
                <a:ea typeface="Calibri" panose="020F0502020204030204" pitchFamily="34" charset="0"/>
              </a:rPr>
              <a:t>“Hispanic girls may face challenges when they choose to pursue programs in science, technology, engineering, and math (STEM). Unfortunately, gender stereotypes and false beliefs persist despite actual abilities”</a:t>
            </a:r>
            <a:r>
              <a:rPr lang="en-US" sz="1600" dirty="0">
                <a:effectLst/>
                <a:latin typeface="Tw Cen MT" panose="020B0602020104020603" pitchFamily="34" charset="0"/>
                <a:ea typeface="Calibri" panose="020F0502020204030204" pitchFamily="34" charset="0"/>
              </a:rPr>
              <a:t> (Howard et al., 2019, p. 3). </a:t>
            </a:r>
          </a:p>
          <a:p>
            <a:endParaRPr lang="en-US" sz="1600" dirty="0">
              <a:latin typeface="Tw Cen MT" panose="020B0602020104020603" pitchFamily="34" charset="0"/>
            </a:endParaRPr>
          </a:p>
        </p:txBody>
      </p:sp>
    </p:spTree>
    <p:extLst>
      <p:ext uri="{BB962C8B-B14F-4D97-AF65-F5344CB8AC3E}">
        <p14:creationId xmlns:p14="http://schemas.microsoft.com/office/powerpoint/2010/main" val="20856477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5A056-EB51-648F-39DB-794500C62F96}"/>
              </a:ext>
            </a:extLst>
          </p:cNvPr>
          <p:cNvSpPr>
            <a:spLocks noGrp="1"/>
          </p:cNvSpPr>
          <p:nvPr>
            <p:ph type="title"/>
          </p:nvPr>
        </p:nvSpPr>
        <p:spPr/>
        <p:txBody>
          <a:bodyPr/>
          <a:lstStyle/>
          <a:p>
            <a:r>
              <a:rPr lang="en-US" dirty="0"/>
              <a:t>How to change perception</a:t>
            </a:r>
          </a:p>
        </p:txBody>
      </p:sp>
      <p:sp>
        <p:nvSpPr>
          <p:cNvPr id="3" name="Content Placeholder 2">
            <a:extLst>
              <a:ext uri="{FF2B5EF4-FFF2-40B4-BE49-F238E27FC236}">
                <a16:creationId xmlns:a16="http://schemas.microsoft.com/office/drawing/2014/main" id="{87D43A03-0F64-F82C-EB7B-87705E1893A2}"/>
              </a:ext>
            </a:extLst>
          </p:cNvPr>
          <p:cNvSpPr>
            <a:spLocks noGrp="1"/>
          </p:cNvSpPr>
          <p:nvPr>
            <p:ph idx="1"/>
          </p:nvPr>
        </p:nvSpPr>
        <p:spPr>
          <a:xfrm>
            <a:off x="1048106" y="1568352"/>
            <a:ext cx="9905999" cy="4671130"/>
          </a:xfrm>
        </p:spPr>
        <p:txBody>
          <a:bodyPr>
            <a:normAutofit fontScale="92500" lnSpcReduction="20000"/>
          </a:bodyPr>
          <a:lstStyle/>
          <a:p>
            <a:r>
              <a:rPr lang="en-US" sz="3800" dirty="0">
                <a:effectLst/>
                <a:latin typeface="+mj-lt"/>
                <a:ea typeface="Calibri" panose="020F0502020204030204" pitchFamily="34" charset="0"/>
              </a:rPr>
              <a:t> It is important that girls can see the specialties in action; know they can do the work, and see others like themselves in STEM. A family dynamic is very crucial in this process </a:t>
            </a:r>
            <a:r>
              <a:rPr lang="en-US" sz="1700" dirty="0">
                <a:effectLst/>
                <a:latin typeface="+mj-lt"/>
                <a:ea typeface="Calibri" panose="020F0502020204030204" pitchFamily="34" charset="0"/>
              </a:rPr>
              <a:t>(</a:t>
            </a:r>
            <a:r>
              <a:rPr lang="en-US" sz="1700" dirty="0" err="1">
                <a:effectLst/>
                <a:latin typeface="+mj-lt"/>
                <a:ea typeface="Calibri" panose="020F0502020204030204" pitchFamily="34" charset="0"/>
              </a:rPr>
              <a:t>Ardies</a:t>
            </a:r>
            <a:r>
              <a:rPr lang="en-US" sz="1700" dirty="0">
                <a:effectLst/>
                <a:latin typeface="+mj-lt"/>
                <a:ea typeface="Calibri" panose="020F0502020204030204" pitchFamily="34" charset="0"/>
              </a:rPr>
              <a:t> et al. 2021). </a:t>
            </a:r>
          </a:p>
          <a:p>
            <a:r>
              <a:rPr lang="en-US" sz="3800" dirty="0">
                <a:effectLst/>
                <a:latin typeface="+mj-lt"/>
                <a:ea typeface="Calibri" panose="020F0502020204030204" pitchFamily="34" charset="0"/>
              </a:rPr>
              <a:t>“Girls’ confidence and performance improve when they are given specific, positive feedback on things that challenge them but are within their control to overcome” </a:t>
            </a:r>
            <a:r>
              <a:rPr lang="en-US" sz="1700" dirty="0">
                <a:effectLst/>
                <a:latin typeface="+mj-lt"/>
                <a:ea typeface="Calibri" panose="020F0502020204030204" pitchFamily="34" charset="0"/>
              </a:rPr>
              <a:t>(Hughes, et al., 2020, p. 4). </a:t>
            </a:r>
          </a:p>
          <a:p>
            <a:endParaRPr lang="en-US" dirty="0"/>
          </a:p>
        </p:txBody>
      </p:sp>
    </p:spTree>
    <p:extLst>
      <p:ext uri="{BB962C8B-B14F-4D97-AF65-F5344CB8AC3E}">
        <p14:creationId xmlns:p14="http://schemas.microsoft.com/office/powerpoint/2010/main" val="13458834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B8115-EB79-7F55-272A-995F937026FC}"/>
              </a:ext>
            </a:extLst>
          </p:cNvPr>
          <p:cNvSpPr>
            <a:spLocks noGrp="1"/>
          </p:cNvSpPr>
          <p:nvPr>
            <p:ph type="title"/>
          </p:nvPr>
        </p:nvSpPr>
        <p:spPr/>
        <p:txBody>
          <a:bodyPr/>
          <a:lstStyle/>
          <a:p>
            <a:r>
              <a:rPr lang="en-US" dirty="0"/>
              <a:t>Path of Success</a:t>
            </a:r>
          </a:p>
        </p:txBody>
      </p:sp>
      <p:sp>
        <p:nvSpPr>
          <p:cNvPr id="3" name="Content Placeholder 2">
            <a:extLst>
              <a:ext uri="{FF2B5EF4-FFF2-40B4-BE49-F238E27FC236}">
                <a16:creationId xmlns:a16="http://schemas.microsoft.com/office/drawing/2014/main" id="{0F6769C0-5FA3-C77A-2509-641A83D8FF96}"/>
              </a:ext>
            </a:extLst>
          </p:cNvPr>
          <p:cNvSpPr>
            <a:spLocks noGrp="1"/>
          </p:cNvSpPr>
          <p:nvPr>
            <p:ph idx="1"/>
          </p:nvPr>
        </p:nvSpPr>
        <p:spPr/>
        <p:txBody>
          <a:bodyPr>
            <a:normAutofit lnSpcReduction="10000"/>
          </a:bodyPr>
          <a:lstStyle/>
          <a:p>
            <a:r>
              <a:rPr lang="en-US" sz="3200" dirty="0">
                <a:effectLst/>
                <a:latin typeface="Tw Cen MT" panose="020B0602020104020603" pitchFamily="34" charset="0"/>
                <a:ea typeface="Calibri" panose="020F0502020204030204" pitchFamily="34" charset="0"/>
                <a:cs typeface="Times New Roman" panose="02020603050405020304" pitchFamily="18" charset="0"/>
              </a:rPr>
              <a:t>“Success leads to more activation, which leads to more engagement with science, which leads to more success, and so on. When young people experience success in STEM, they are more likely to engage in extracurricular STEM activities, study STEM subjects in school, and consider STEM career” </a:t>
            </a:r>
            <a:r>
              <a:rPr lang="en-US" sz="1600" dirty="0">
                <a:effectLst/>
                <a:latin typeface="Tw Cen MT" panose="020B0602020104020603" pitchFamily="34" charset="0"/>
                <a:ea typeface="Calibri" panose="020F0502020204030204" pitchFamily="34" charset="0"/>
                <a:cs typeface="Times New Roman" panose="02020603050405020304" pitchFamily="18" charset="0"/>
              </a:rPr>
              <a:t>(Wheeler, &amp; Hall, 2021, p. 69).</a:t>
            </a:r>
          </a:p>
          <a:p>
            <a:endParaRPr lang="en-US" dirty="0"/>
          </a:p>
        </p:txBody>
      </p:sp>
    </p:spTree>
    <p:extLst>
      <p:ext uri="{BB962C8B-B14F-4D97-AF65-F5344CB8AC3E}">
        <p14:creationId xmlns:p14="http://schemas.microsoft.com/office/powerpoint/2010/main" val="8489911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3AE65-6374-9A3F-DEEF-289759F2798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C3F6004-51B9-99E4-3559-C00367D2921F}"/>
              </a:ext>
            </a:extLst>
          </p:cNvPr>
          <p:cNvSpPr>
            <a:spLocks noGrp="1"/>
          </p:cNvSpPr>
          <p:nvPr>
            <p:ph idx="1"/>
          </p:nvPr>
        </p:nvSpPr>
        <p:spPr>
          <a:xfrm>
            <a:off x="1076098" y="1736303"/>
            <a:ext cx="9905999" cy="3541714"/>
          </a:xfrm>
        </p:spPr>
        <p:txBody>
          <a:bodyPr>
            <a:noAutofit/>
          </a:bodyPr>
          <a:lstStyle/>
          <a:p>
            <a:r>
              <a:rPr lang="en-US" sz="3200" dirty="0">
                <a:effectLst/>
                <a:latin typeface="Tw Cen MT" panose="020B0602020104020603" pitchFamily="34" charset="0"/>
                <a:ea typeface="Calibri" panose="020F0502020204030204" pitchFamily="34" charset="0"/>
              </a:rPr>
              <a:t>For STEM role models that look like them, girls need to be able to see females working as scientists, engineers, astrophysicists, computer programmers, and so forth. When working in a STEM class it is  important that girls have experiences that involve building, trial, and error, problem solving that relate to the real world issues, and working together with other girls </a:t>
            </a:r>
            <a:r>
              <a:rPr lang="en-US" sz="1600" dirty="0">
                <a:effectLst/>
                <a:latin typeface="Tw Cen MT" panose="020B0602020104020603" pitchFamily="34" charset="0"/>
                <a:ea typeface="Calibri" panose="020F0502020204030204" pitchFamily="34" charset="0"/>
              </a:rPr>
              <a:t>(Reinking, and Martin, 2018). </a:t>
            </a:r>
            <a:endParaRPr lang="en-US" sz="1600" dirty="0">
              <a:latin typeface="Tw Cen MT" panose="020B0602020104020603" pitchFamily="34" charset="0"/>
            </a:endParaRPr>
          </a:p>
        </p:txBody>
      </p:sp>
    </p:spTree>
    <p:extLst>
      <p:ext uri="{BB962C8B-B14F-4D97-AF65-F5344CB8AC3E}">
        <p14:creationId xmlns:p14="http://schemas.microsoft.com/office/powerpoint/2010/main" val="20577913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0BE4E-6BF4-14D1-C135-3173BB930A2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3863E21-D898-93DC-0645-DCA56C7C8AF3}"/>
              </a:ext>
            </a:extLst>
          </p:cNvPr>
          <p:cNvSpPr>
            <a:spLocks noGrp="1"/>
          </p:cNvSpPr>
          <p:nvPr>
            <p:ph idx="1"/>
          </p:nvPr>
        </p:nvSpPr>
        <p:spPr/>
        <p:txBody>
          <a:bodyPr>
            <a:noAutofit/>
          </a:bodyPr>
          <a:lstStyle/>
          <a:p>
            <a:r>
              <a:rPr lang="en-US" sz="3200" dirty="0">
                <a:effectLst/>
                <a:latin typeface="+mj-lt"/>
                <a:ea typeface="Calibri" panose="020F0502020204030204" pitchFamily="34" charset="0"/>
              </a:rPr>
              <a:t>Families who were active in the STEM fields also have major impacts on their daughters’ perceptions of the fields and self-efficacy </a:t>
            </a:r>
            <a:r>
              <a:rPr lang="en-US" sz="1600" dirty="0">
                <a:effectLst/>
                <a:latin typeface="+mj-lt"/>
                <a:ea typeface="Calibri" panose="020F0502020204030204" pitchFamily="34" charset="0"/>
              </a:rPr>
              <a:t>(</a:t>
            </a:r>
            <a:r>
              <a:rPr lang="en-US" sz="1600" dirty="0" err="1">
                <a:effectLst/>
                <a:latin typeface="+mj-lt"/>
                <a:ea typeface="Calibri" panose="020F0502020204030204" pitchFamily="34" charset="0"/>
              </a:rPr>
              <a:t>Ardies</a:t>
            </a:r>
            <a:r>
              <a:rPr lang="en-US" sz="1600" dirty="0">
                <a:effectLst/>
                <a:latin typeface="+mj-lt"/>
                <a:ea typeface="Calibri" panose="020F0502020204030204" pitchFamily="34" charset="0"/>
              </a:rPr>
              <a:t> et al. 2021).</a:t>
            </a:r>
          </a:p>
          <a:p>
            <a:r>
              <a:rPr lang="en-US" sz="3200" dirty="0">
                <a:effectLst/>
                <a:latin typeface="+mj-lt"/>
                <a:ea typeface="Calibri" panose="020F0502020204030204" pitchFamily="34" charset="0"/>
              </a:rPr>
              <a:t>The greater the connection to STEM a family has the more confidence a girl has in pursuing a  career in the field. </a:t>
            </a:r>
            <a:endParaRPr lang="en-US" sz="3200" dirty="0">
              <a:latin typeface="+mj-lt"/>
            </a:endParaRPr>
          </a:p>
        </p:txBody>
      </p:sp>
    </p:spTree>
    <p:extLst>
      <p:ext uri="{BB962C8B-B14F-4D97-AF65-F5344CB8AC3E}">
        <p14:creationId xmlns:p14="http://schemas.microsoft.com/office/powerpoint/2010/main" val="17179223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CFBA6-1160-4249-1F53-3B787C0F2A62}"/>
              </a:ext>
            </a:extLst>
          </p:cNvPr>
          <p:cNvSpPr>
            <a:spLocks noGrp="1"/>
          </p:cNvSpPr>
          <p:nvPr>
            <p:ph type="title"/>
          </p:nvPr>
        </p:nvSpPr>
        <p:spPr>
          <a:xfrm>
            <a:off x="1206727" y="327514"/>
            <a:ext cx="9905998" cy="1478570"/>
          </a:xfrm>
        </p:spPr>
        <p:txBody>
          <a:bodyPr/>
          <a:lstStyle/>
          <a:p>
            <a:r>
              <a:rPr lang="en-US" dirty="0"/>
              <a:t>Conclusion</a:t>
            </a:r>
          </a:p>
        </p:txBody>
      </p:sp>
      <p:sp>
        <p:nvSpPr>
          <p:cNvPr id="3" name="Content Placeholder 2">
            <a:extLst>
              <a:ext uri="{FF2B5EF4-FFF2-40B4-BE49-F238E27FC236}">
                <a16:creationId xmlns:a16="http://schemas.microsoft.com/office/drawing/2014/main" id="{660B0498-5668-C345-8BB0-F06627A91C94}"/>
              </a:ext>
            </a:extLst>
          </p:cNvPr>
          <p:cNvSpPr>
            <a:spLocks noGrp="1"/>
          </p:cNvSpPr>
          <p:nvPr>
            <p:ph idx="1"/>
          </p:nvPr>
        </p:nvSpPr>
        <p:spPr>
          <a:xfrm>
            <a:off x="1141412" y="1688841"/>
            <a:ext cx="9905999" cy="4102360"/>
          </a:xfrm>
        </p:spPr>
        <p:txBody>
          <a:bodyPr>
            <a:noAutofit/>
          </a:bodyPr>
          <a:lstStyle/>
          <a:p>
            <a:r>
              <a:rPr lang="en-US" sz="2800" dirty="0"/>
              <a:t>The best way to improve the number of Girls in STEM is to combine solutions. </a:t>
            </a:r>
          </a:p>
          <a:p>
            <a:r>
              <a:rPr lang="en-US" sz="2800" dirty="0"/>
              <a:t>Have a strong family support group that encourages a girl’s desire to pursue STEM.</a:t>
            </a:r>
          </a:p>
          <a:p>
            <a:r>
              <a:rPr lang="en-US" sz="2800" dirty="0"/>
              <a:t>Peers who will provide positive confirmation in taking STEM classes in middle school.</a:t>
            </a:r>
          </a:p>
          <a:p>
            <a:r>
              <a:rPr lang="en-US" sz="2800" dirty="0"/>
              <a:t>Being able to see herself in the field in the future and being successful in it. </a:t>
            </a:r>
          </a:p>
        </p:txBody>
      </p:sp>
    </p:spTree>
    <p:extLst>
      <p:ext uri="{BB962C8B-B14F-4D97-AF65-F5344CB8AC3E}">
        <p14:creationId xmlns:p14="http://schemas.microsoft.com/office/powerpoint/2010/main" val="2222051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170B4-A29B-B3FF-A1E0-664803275BF4}"/>
              </a:ext>
            </a:extLst>
          </p:cNvPr>
          <p:cNvSpPr>
            <a:spLocks noGrp="1"/>
          </p:cNvSpPr>
          <p:nvPr>
            <p:ph type="title"/>
          </p:nvPr>
        </p:nvSpPr>
        <p:spPr>
          <a:xfrm>
            <a:off x="1141412" y="245294"/>
            <a:ext cx="9905998" cy="1478570"/>
          </a:xfrm>
        </p:spPr>
        <p:txBody>
          <a:bodyPr>
            <a:normAutofit fontScale="90000"/>
          </a:bodyPr>
          <a:lstStyle/>
          <a:p>
            <a:pPr marL="0" marR="0" algn="ctr">
              <a:lnSpc>
                <a:spcPct val="200000"/>
              </a:lnSpc>
              <a:spcBef>
                <a:spcPts val="0"/>
              </a:spcBef>
              <a:spcAft>
                <a:spcPts val="0"/>
              </a:spcAft>
            </a:pPr>
            <a:br>
              <a:rPr lang="en-US" sz="3600" dirty="0">
                <a:effectLst/>
                <a:latin typeface="Calibri" panose="020F0502020204030204" pitchFamily="34" charset="0"/>
                <a:ea typeface="Calibri" panose="020F0502020204030204" pitchFamily="34" charset="0"/>
                <a:cs typeface="Times New Roman" panose="02020603050405020304" pitchFamily="18" charset="0"/>
              </a:rPr>
            </a:br>
            <a:r>
              <a:rPr lang="en-US" sz="3600" b="1" dirty="0">
                <a:effectLst/>
                <a:latin typeface="Times New Roman" panose="02020603050405020304" pitchFamily="18" charset="0"/>
                <a:ea typeface="Calibri" panose="020F0502020204030204" pitchFamily="34" charset="0"/>
                <a:cs typeface="Times New Roman" panose="02020603050405020304" pitchFamily="18" charset="0"/>
              </a:rPr>
              <a:t>Literature Review</a:t>
            </a:r>
            <a:br>
              <a:rPr lang="en-US" sz="36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19ED42AD-9E67-6CD5-0F91-D43364872A35}"/>
              </a:ext>
            </a:extLst>
          </p:cNvPr>
          <p:cNvSpPr>
            <a:spLocks noGrp="1"/>
          </p:cNvSpPr>
          <p:nvPr>
            <p:ph idx="1"/>
          </p:nvPr>
        </p:nvSpPr>
        <p:spPr>
          <a:xfrm>
            <a:off x="1141412" y="1492898"/>
            <a:ext cx="9905999" cy="5253135"/>
          </a:xfrm>
        </p:spPr>
        <p:txBody>
          <a:bodyPr>
            <a:normAutofit fontScale="55000" lnSpcReduction="20000"/>
          </a:bodyPr>
          <a:lstStyle/>
          <a:p>
            <a:pPr marL="0" marR="0" indent="0">
              <a:lnSpc>
                <a:spcPct val="200000"/>
              </a:lnSpc>
              <a:spcBef>
                <a:spcPts val="0"/>
              </a:spcBef>
              <a:spcAft>
                <a:spcPts val="0"/>
              </a:spcAft>
              <a:buNone/>
            </a:pPr>
            <a:r>
              <a:rPr lang="en-US" sz="2200" dirty="0" err="1">
                <a:effectLst/>
                <a:latin typeface="+mj-lt"/>
                <a:ea typeface="Calibri" panose="020F0502020204030204" pitchFamily="34" charset="0"/>
                <a:cs typeface="Times New Roman" panose="02020603050405020304" pitchFamily="18" charset="0"/>
              </a:rPr>
              <a:t>Ardies</a:t>
            </a:r>
            <a:r>
              <a:rPr lang="en-US" sz="2200" dirty="0">
                <a:effectLst/>
                <a:latin typeface="+mj-lt"/>
                <a:ea typeface="Calibri" panose="020F0502020204030204" pitchFamily="34" charset="0"/>
                <a:cs typeface="Times New Roman" panose="02020603050405020304" pitchFamily="18" charset="0"/>
              </a:rPr>
              <a:t>, J., Dierickx, E., &amp; Van </a:t>
            </a:r>
            <a:r>
              <a:rPr lang="en-US" sz="2200" dirty="0" err="1">
                <a:effectLst/>
                <a:latin typeface="+mj-lt"/>
                <a:ea typeface="Calibri" panose="020F0502020204030204" pitchFamily="34" charset="0"/>
                <a:cs typeface="Times New Roman" panose="02020603050405020304" pitchFamily="18" charset="0"/>
              </a:rPr>
              <a:t>Strydonck</a:t>
            </a:r>
            <a:r>
              <a:rPr lang="en-US" sz="2200" dirty="0">
                <a:effectLst/>
                <a:latin typeface="+mj-lt"/>
                <a:ea typeface="Calibri" panose="020F0502020204030204" pitchFamily="34" charset="0"/>
                <a:cs typeface="Times New Roman" panose="02020603050405020304" pitchFamily="18" charset="0"/>
              </a:rPr>
              <a:t>, C. (2021). My daughter a STEM-career?' Rather not' or' no problem'? A case study. </a:t>
            </a:r>
            <a:r>
              <a:rPr lang="en-US" sz="2200" i="1" dirty="0">
                <a:effectLst/>
                <a:latin typeface="+mj-lt"/>
                <a:ea typeface="Calibri" panose="020F0502020204030204" pitchFamily="34" charset="0"/>
                <a:cs typeface="Times New Roman" panose="02020603050405020304" pitchFamily="18" charset="0"/>
              </a:rPr>
              <a:t>European 	Journal of 	STEM 	Education</a:t>
            </a:r>
            <a:r>
              <a:rPr lang="en-US" sz="2200" dirty="0">
                <a:effectLst/>
                <a:latin typeface="+mj-lt"/>
                <a:ea typeface="Calibri" panose="020F0502020204030204" pitchFamily="34" charset="0"/>
                <a:cs typeface="Times New Roman" panose="02020603050405020304" pitchFamily="18" charset="0"/>
              </a:rPr>
              <a:t>, 6(1), 14.</a:t>
            </a:r>
          </a:p>
          <a:p>
            <a:pPr marL="0" marR="0" indent="0">
              <a:lnSpc>
                <a:spcPct val="200000"/>
              </a:lnSpc>
              <a:spcBef>
                <a:spcPts val="0"/>
              </a:spcBef>
              <a:spcAft>
                <a:spcPts val="0"/>
              </a:spcAft>
              <a:buNone/>
            </a:pPr>
            <a:r>
              <a:rPr lang="en-US" sz="2200" dirty="0" err="1">
                <a:effectLst/>
                <a:latin typeface="+mj-lt"/>
                <a:ea typeface="Calibri" panose="020F0502020204030204" pitchFamily="34" charset="0"/>
                <a:cs typeface="Times New Roman" panose="02020603050405020304" pitchFamily="18" charset="0"/>
              </a:rPr>
              <a:t>Asamani</a:t>
            </a:r>
            <a:r>
              <a:rPr lang="en-US" sz="2200" dirty="0">
                <a:effectLst/>
                <a:latin typeface="+mj-lt"/>
                <a:ea typeface="Calibri" panose="020F0502020204030204" pitchFamily="34" charset="0"/>
                <a:cs typeface="Times New Roman" panose="02020603050405020304" pitchFamily="18" charset="0"/>
              </a:rPr>
              <a:t>, G. A., </a:t>
            </a:r>
            <a:r>
              <a:rPr lang="en-US" sz="2200" dirty="0" err="1">
                <a:effectLst/>
                <a:latin typeface="+mj-lt"/>
                <a:ea typeface="Calibri" panose="020F0502020204030204" pitchFamily="34" charset="0"/>
                <a:cs typeface="Times New Roman" panose="02020603050405020304" pitchFamily="18" charset="0"/>
              </a:rPr>
              <a:t>Adjapong</a:t>
            </a:r>
            <a:r>
              <a:rPr lang="en-US" sz="2200" dirty="0">
                <a:effectLst/>
                <a:latin typeface="+mj-lt"/>
                <a:ea typeface="Calibri" panose="020F0502020204030204" pitchFamily="34" charset="0"/>
                <a:cs typeface="Times New Roman" panose="02020603050405020304" pitchFamily="18" charset="0"/>
              </a:rPr>
              <a:t>, E. S., &amp; </a:t>
            </a:r>
            <a:r>
              <a:rPr lang="en-US" sz="2200" dirty="0" err="1">
                <a:effectLst/>
                <a:latin typeface="+mj-lt"/>
                <a:ea typeface="Calibri" panose="020F0502020204030204" pitchFamily="34" charset="0"/>
                <a:cs typeface="Times New Roman" panose="02020603050405020304" pitchFamily="18" charset="0"/>
              </a:rPr>
              <a:t>Emdin</a:t>
            </a:r>
            <a:r>
              <a:rPr lang="en-US" sz="2200" dirty="0">
                <a:effectLst/>
                <a:latin typeface="+mj-lt"/>
                <a:ea typeface="Calibri" panose="020F0502020204030204" pitchFamily="34" charset="0"/>
                <a:cs typeface="Times New Roman" panose="02020603050405020304" pitchFamily="18" charset="0"/>
              </a:rPr>
              <a:t>, C. (2022). Exploring how a hip-hop based science program afforded black/brown girls the 	space to resist against 	black/brown negative stereotypes in STEM. </a:t>
            </a:r>
            <a:r>
              <a:rPr lang="en-US" sz="2200" i="1" dirty="0">
                <a:effectLst/>
                <a:latin typeface="+mj-lt"/>
                <a:ea typeface="Calibri" panose="020F0502020204030204" pitchFamily="34" charset="0"/>
                <a:cs typeface="Times New Roman" panose="02020603050405020304" pitchFamily="18" charset="0"/>
              </a:rPr>
              <a:t>Journal of Urban Learning, Teaching, and Research</a:t>
            </a:r>
            <a:r>
              <a:rPr lang="en-US" sz="2200" dirty="0">
                <a:effectLst/>
                <a:latin typeface="+mj-lt"/>
                <a:ea typeface="Calibri" panose="020F0502020204030204" pitchFamily="34" charset="0"/>
                <a:cs typeface="Times New Roman" panose="02020603050405020304" pitchFamily="18" charset="0"/>
              </a:rPr>
              <a:t>, 16(2), 40-70.</a:t>
            </a:r>
          </a:p>
          <a:p>
            <a:pPr marL="0" marR="0" indent="0">
              <a:lnSpc>
                <a:spcPct val="200000"/>
              </a:lnSpc>
              <a:spcBef>
                <a:spcPts val="0"/>
              </a:spcBef>
              <a:spcAft>
                <a:spcPts val="0"/>
              </a:spcAft>
              <a:buNone/>
            </a:pPr>
            <a:r>
              <a:rPr lang="en-US" sz="2200" dirty="0">
                <a:effectLst/>
                <a:latin typeface="+mj-lt"/>
                <a:ea typeface="Calibri" panose="020F0502020204030204" pitchFamily="34" charset="0"/>
                <a:cs typeface="Times New Roman" panose="02020603050405020304" pitchFamily="18" charset="0"/>
              </a:rPr>
              <a:t>de Melo </a:t>
            </a:r>
            <a:r>
              <a:rPr lang="en-US" sz="2200" dirty="0" err="1">
                <a:effectLst/>
                <a:latin typeface="+mj-lt"/>
                <a:ea typeface="Calibri" panose="020F0502020204030204" pitchFamily="34" charset="0"/>
                <a:cs typeface="Times New Roman" panose="02020603050405020304" pitchFamily="18" charset="0"/>
              </a:rPr>
              <a:t>Bezerra</a:t>
            </a:r>
            <a:r>
              <a:rPr lang="en-US" sz="2200" dirty="0">
                <a:effectLst/>
                <a:latin typeface="+mj-lt"/>
                <a:ea typeface="Calibri" panose="020F0502020204030204" pitchFamily="34" charset="0"/>
                <a:cs typeface="Times New Roman" panose="02020603050405020304" pitchFamily="18" charset="0"/>
              </a:rPr>
              <a:t>, J., </a:t>
            </a:r>
            <a:r>
              <a:rPr lang="en-US" sz="2200" dirty="0" err="1">
                <a:effectLst/>
                <a:latin typeface="+mj-lt"/>
                <a:ea typeface="Calibri" panose="020F0502020204030204" pitchFamily="34" charset="0"/>
                <a:cs typeface="Times New Roman" panose="02020603050405020304" pitchFamily="18" charset="0"/>
              </a:rPr>
              <a:t>Kühl</a:t>
            </a:r>
            <a:r>
              <a:rPr lang="en-US" sz="2200" dirty="0">
                <a:effectLst/>
                <a:latin typeface="+mj-lt"/>
                <a:ea typeface="Calibri" panose="020F0502020204030204" pitchFamily="34" charset="0"/>
                <a:cs typeface="Times New Roman" panose="02020603050405020304" pitchFamily="18" charset="0"/>
              </a:rPr>
              <a:t> </a:t>
            </a:r>
            <a:r>
              <a:rPr lang="en-US" sz="2200" dirty="0" err="1">
                <a:effectLst/>
                <a:latin typeface="+mj-lt"/>
                <a:ea typeface="Calibri" panose="020F0502020204030204" pitchFamily="34" charset="0"/>
                <a:cs typeface="Times New Roman" panose="02020603050405020304" pitchFamily="18" charset="0"/>
              </a:rPr>
              <a:t>Teles</a:t>
            </a:r>
            <a:r>
              <a:rPr lang="en-US" sz="2200" dirty="0">
                <a:effectLst/>
                <a:latin typeface="+mj-lt"/>
                <a:ea typeface="Calibri" panose="020F0502020204030204" pitchFamily="34" charset="0"/>
                <a:cs typeface="Times New Roman" panose="02020603050405020304" pitchFamily="18" charset="0"/>
              </a:rPr>
              <a:t>, L., Aparecida Martins, C., Franco de Oliveira, N. M., </a:t>
            </a:r>
            <a:r>
              <a:rPr lang="en-US" sz="2200" dirty="0" err="1">
                <a:effectLst/>
                <a:latin typeface="+mj-lt"/>
                <a:ea typeface="Calibri" panose="020F0502020204030204" pitchFamily="34" charset="0"/>
                <a:cs typeface="Times New Roman" panose="02020603050405020304" pitchFamily="18" charset="0"/>
              </a:rPr>
              <a:t>Margareth</a:t>
            </a:r>
            <a:r>
              <a:rPr lang="en-US" sz="2200" dirty="0">
                <a:effectLst/>
                <a:latin typeface="+mj-lt"/>
                <a:ea typeface="Calibri" panose="020F0502020204030204" pitchFamily="34" charset="0"/>
                <a:cs typeface="Times New Roman" panose="02020603050405020304" pitchFamily="18" charset="0"/>
              </a:rPr>
              <a:t> da Silva, M., Ribeiro dos Santos, L., &amp; </a:t>
            </a:r>
            <a:r>
              <a:rPr lang="en-US" sz="2200" dirty="0" err="1">
                <a:effectLst/>
                <a:latin typeface="+mj-lt"/>
                <a:ea typeface="Calibri" panose="020F0502020204030204" pitchFamily="34" charset="0"/>
                <a:cs typeface="Times New Roman" panose="02020603050405020304" pitchFamily="18" charset="0"/>
              </a:rPr>
              <a:t>Caratti</a:t>
            </a:r>
            <a:r>
              <a:rPr lang="en-US" sz="2200" dirty="0">
                <a:effectLst/>
                <a:latin typeface="+mj-lt"/>
                <a:ea typeface="Calibri" panose="020F0502020204030204" pitchFamily="34" charset="0"/>
                <a:cs typeface="Times New Roman" panose="02020603050405020304" pitchFamily="18" charset="0"/>
              </a:rPr>
              <a:t> </a:t>
            </a:r>
            <a:r>
              <a:rPr lang="en-US" sz="2200" dirty="0" err="1">
                <a:effectLst/>
                <a:latin typeface="+mj-lt"/>
                <a:ea typeface="Calibri" panose="020F0502020204030204" pitchFamily="34" charset="0"/>
                <a:cs typeface="Times New Roman" panose="02020603050405020304" pitchFamily="18" charset="0"/>
              </a:rPr>
              <a:t>Piani</a:t>
            </a:r>
            <a:r>
              <a:rPr lang="en-US" sz="2200" dirty="0">
                <a:effectLst/>
                <a:latin typeface="+mj-lt"/>
                <a:ea typeface="Calibri" panose="020F0502020204030204" pitchFamily="34" charset="0"/>
                <a:cs typeface="Times New Roman" panose="02020603050405020304" pitchFamily="18" charset="0"/>
              </a:rPr>
              <a:t>, R (2018). 	Fostering STEM education considering female participation gap. </a:t>
            </a:r>
            <a:r>
              <a:rPr lang="en-US" sz="2200" i="1" dirty="0">
                <a:effectLst/>
                <a:latin typeface="+mj-lt"/>
                <a:ea typeface="Calibri" panose="020F0502020204030204" pitchFamily="34" charset="0"/>
                <a:cs typeface="Times New Roman" panose="02020603050405020304" pitchFamily="18" charset="0"/>
              </a:rPr>
              <a:t>International Association for Development of the Information Society.</a:t>
            </a:r>
            <a:r>
              <a:rPr lang="en-US" sz="2200" dirty="0">
                <a:effectLst/>
                <a:latin typeface="+mj-lt"/>
                <a:ea typeface="Calibri" panose="020F0502020204030204" pitchFamily="34" charset="0"/>
                <a:cs typeface="Times New Roman" panose="02020603050405020304" pitchFamily="18" charset="0"/>
              </a:rPr>
              <a:t> </a:t>
            </a:r>
            <a:r>
              <a:rPr lang="en-US" sz="2200" i="1" dirty="0">
                <a:effectLst/>
                <a:latin typeface="+mj-lt"/>
                <a:ea typeface="Calibri" panose="020F0502020204030204" pitchFamily="34" charset="0"/>
                <a:cs typeface="Times New Roman" panose="02020603050405020304" pitchFamily="18" charset="0"/>
              </a:rPr>
              <a:t>International 	Conference on Cognition and Exploratory Learning in the Digital Age.</a:t>
            </a:r>
            <a:endParaRPr lang="en-US" sz="2200" dirty="0">
              <a:effectLst/>
              <a:latin typeface="+mj-lt"/>
              <a:ea typeface="Calibri" panose="020F0502020204030204" pitchFamily="34" charset="0"/>
              <a:cs typeface="Times New Roman" panose="02020603050405020304" pitchFamily="18" charset="0"/>
            </a:endParaRPr>
          </a:p>
          <a:p>
            <a:pPr marL="0" marR="0" indent="0">
              <a:lnSpc>
                <a:spcPct val="200000"/>
              </a:lnSpc>
              <a:spcBef>
                <a:spcPts val="0"/>
              </a:spcBef>
              <a:spcAft>
                <a:spcPts val="0"/>
              </a:spcAft>
              <a:buNone/>
            </a:pPr>
            <a:r>
              <a:rPr lang="en-US" sz="2200" dirty="0">
                <a:effectLst/>
                <a:latin typeface="+mj-lt"/>
                <a:ea typeface="Calibri" panose="020F0502020204030204" pitchFamily="34" charset="0"/>
                <a:cs typeface="Times New Roman" panose="02020603050405020304" pitchFamily="18" charset="0"/>
              </a:rPr>
              <a:t>Essig, R. R., Elahi, B., Hunter, J. L., </a:t>
            </a:r>
            <a:r>
              <a:rPr lang="en-US" sz="2200" dirty="0" err="1">
                <a:effectLst/>
                <a:latin typeface="+mj-lt"/>
                <a:ea typeface="Calibri" panose="020F0502020204030204" pitchFamily="34" charset="0"/>
                <a:cs typeface="Times New Roman" panose="02020603050405020304" pitchFamily="18" charset="0"/>
              </a:rPr>
              <a:t>Mohammadpour</a:t>
            </a:r>
            <a:r>
              <a:rPr lang="en-US" sz="2200" dirty="0">
                <a:effectLst/>
                <a:latin typeface="+mj-lt"/>
                <a:ea typeface="Calibri" panose="020F0502020204030204" pitchFamily="34" charset="0"/>
                <a:cs typeface="Times New Roman" panose="02020603050405020304" pitchFamily="18" charset="0"/>
              </a:rPr>
              <a:t>, A., &amp; O’Connor, K. W. (2020). Future girls of STEM summer camp pilot: Teaching girls about engineering and 	leadership through hands-on activities and mentorship. </a:t>
            </a:r>
            <a:r>
              <a:rPr lang="en-US" sz="2200" i="1" dirty="0">
                <a:effectLst/>
                <a:latin typeface="+mj-lt"/>
                <a:ea typeface="Calibri" panose="020F0502020204030204" pitchFamily="34" charset="0"/>
                <a:cs typeface="Times New Roman" panose="02020603050405020304" pitchFamily="18" charset="0"/>
              </a:rPr>
              <a:t>Journal of STEM Outreach</a:t>
            </a:r>
            <a:r>
              <a:rPr lang="en-US" sz="2200" dirty="0">
                <a:effectLst/>
                <a:latin typeface="+mj-lt"/>
                <a:ea typeface="Calibri" panose="020F0502020204030204" pitchFamily="34" charset="0"/>
                <a:cs typeface="Times New Roman" panose="02020603050405020304" pitchFamily="18" charset="0"/>
              </a:rPr>
              <a:t>, 3(1), 1-9.</a:t>
            </a:r>
          </a:p>
          <a:p>
            <a:pPr marL="0" marR="0" indent="0">
              <a:lnSpc>
                <a:spcPct val="200000"/>
              </a:lnSpc>
              <a:spcBef>
                <a:spcPts val="0"/>
              </a:spcBef>
              <a:spcAft>
                <a:spcPts val="0"/>
              </a:spcAft>
              <a:buNone/>
            </a:pPr>
            <a:r>
              <a:rPr lang="en-US" sz="2200" dirty="0">
                <a:effectLst/>
                <a:latin typeface="+mj-lt"/>
                <a:ea typeface="Calibri" panose="020F0502020204030204" pitchFamily="34" charset="0"/>
                <a:cs typeface="Times New Roman" panose="02020603050405020304" pitchFamily="18" charset="0"/>
              </a:rPr>
              <a:t>George, B. T., Watson, S. W., &amp; Peters, M. L. (2020). The impact of participating in a STEM academy on girls' STEM attitudes and self-efficacy. </a:t>
            </a:r>
            <a:r>
              <a:rPr lang="en-US" sz="2200" i="1" dirty="0">
                <a:effectLst/>
                <a:latin typeface="+mj-lt"/>
                <a:ea typeface="Calibri" panose="020F0502020204030204" pitchFamily="34" charset="0"/>
                <a:cs typeface="Times New Roman" panose="02020603050405020304" pitchFamily="18" charset="0"/>
              </a:rPr>
              <a:t>The Electronic 	Journal for Research in Science &amp; Mathematics Education</a:t>
            </a:r>
            <a:r>
              <a:rPr lang="en-US" sz="2200" dirty="0">
                <a:effectLst/>
                <a:latin typeface="+mj-lt"/>
                <a:ea typeface="Calibri" panose="020F0502020204030204" pitchFamily="34" charset="0"/>
                <a:cs typeface="Times New Roman" panose="02020603050405020304" pitchFamily="18" charset="0"/>
              </a:rPr>
              <a:t>, </a:t>
            </a:r>
            <a:r>
              <a:rPr lang="en-US" sz="2200" i="1" dirty="0">
                <a:effectLst/>
                <a:latin typeface="+mj-lt"/>
                <a:ea typeface="Calibri" panose="020F0502020204030204" pitchFamily="34" charset="0"/>
                <a:cs typeface="Times New Roman" panose="02020603050405020304" pitchFamily="18" charset="0"/>
              </a:rPr>
              <a:t>24</a:t>
            </a:r>
            <a:r>
              <a:rPr lang="en-US" sz="2200" dirty="0">
                <a:effectLst/>
                <a:latin typeface="+mj-lt"/>
                <a:ea typeface="Calibri" panose="020F0502020204030204" pitchFamily="34" charset="0"/>
                <a:cs typeface="Times New Roman" panose="02020603050405020304" pitchFamily="18" charset="0"/>
              </a:rPr>
              <a:t>(4), 22-49.</a:t>
            </a:r>
          </a:p>
          <a:p>
            <a:pPr marL="0" marR="0" indent="0">
              <a:lnSpc>
                <a:spcPct val="200000"/>
              </a:lnSpc>
              <a:spcBef>
                <a:spcPts val="0"/>
              </a:spcBef>
              <a:spcAft>
                <a:spcPts val="0"/>
              </a:spcAft>
              <a:buNone/>
            </a:pPr>
            <a:r>
              <a:rPr lang="en-US" sz="2200" dirty="0">
                <a:effectLst/>
                <a:latin typeface="+mj-lt"/>
                <a:ea typeface="Calibri" panose="020F0502020204030204" pitchFamily="34" charset="0"/>
                <a:cs typeface="Times New Roman" panose="02020603050405020304" pitchFamily="18" charset="0"/>
              </a:rPr>
              <a:t>Howard, A., Gray, P., &amp; Kew, K. (2019). Creating STEM momentum: Culturally relevant leadership and Hispanic girls in high school T-STEM programs in the 	southwest border region. </a:t>
            </a:r>
            <a:r>
              <a:rPr lang="en-US" sz="2200" i="1" dirty="0">
                <a:effectLst/>
                <a:latin typeface="+mj-lt"/>
                <a:ea typeface="Calibri" panose="020F0502020204030204" pitchFamily="34" charset="0"/>
                <a:cs typeface="Times New Roman" panose="02020603050405020304" pitchFamily="18" charset="0"/>
              </a:rPr>
              <a:t>School Leadership Review,</a:t>
            </a:r>
            <a:r>
              <a:rPr lang="en-US" sz="2200" dirty="0">
                <a:effectLst/>
                <a:latin typeface="+mj-lt"/>
                <a:ea typeface="Calibri" panose="020F0502020204030204" pitchFamily="34" charset="0"/>
                <a:cs typeface="Times New Roman" panose="02020603050405020304" pitchFamily="18" charset="0"/>
              </a:rPr>
              <a:t> 15(1), 19.</a:t>
            </a:r>
          </a:p>
          <a:p>
            <a:endParaRPr lang="en-US" dirty="0"/>
          </a:p>
        </p:txBody>
      </p:sp>
    </p:spTree>
    <p:extLst>
      <p:ext uri="{BB962C8B-B14F-4D97-AF65-F5344CB8AC3E}">
        <p14:creationId xmlns:p14="http://schemas.microsoft.com/office/powerpoint/2010/main" val="18676131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86E72-9CE1-1B17-C5BD-FB0E1627F984}"/>
              </a:ext>
            </a:extLst>
          </p:cNvPr>
          <p:cNvSpPr>
            <a:spLocks noGrp="1"/>
          </p:cNvSpPr>
          <p:nvPr>
            <p:ph type="title"/>
          </p:nvPr>
        </p:nvSpPr>
        <p:spPr/>
        <p:txBody>
          <a:bodyPr/>
          <a:lstStyle/>
          <a:p>
            <a:r>
              <a:rPr lang="en-US" sz="4800" b="1" dirty="0"/>
              <a:t>STEM.</a:t>
            </a:r>
            <a:br>
              <a:rPr lang="en-US" dirty="0"/>
            </a:br>
            <a:r>
              <a:rPr lang="en-US" dirty="0"/>
              <a:t>Science, Technology, Engineering, and Math</a:t>
            </a:r>
          </a:p>
        </p:txBody>
      </p:sp>
      <p:sp>
        <p:nvSpPr>
          <p:cNvPr id="3" name="Content Placeholder 2">
            <a:extLst>
              <a:ext uri="{FF2B5EF4-FFF2-40B4-BE49-F238E27FC236}">
                <a16:creationId xmlns:a16="http://schemas.microsoft.com/office/drawing/2014/main" id="{0BB59728-745A-0D87-E843-765AED3122BA}"/>
              </a:ext>
            </a:extLst>
          </p:cNvPr>
          <p:cNvSpPr>
            <a:spLocks noGrp="1"/>
          </p:cNvSpPr>
          <p:nvPr>
            <p:ph idx="1"/>
          </p:nvPr>
        </p:nvSpPr>
        <p:spPr>
          <a:xfrm>
            <a:off x="1141412" y="2249486"/>
            <a:ext cx="9905999" cy="4123321"/>
          </a:xfrm>
        </p:spPr>
        <p:txBody>
          <a:bodyPr>
            <a:noAutofit/>
          </a:bodyPr>
          <a:lstStyle/>
          <a:p>
            <a:r>
              <a:rPr lang="en-US" sz="2800" dirty="0"/>
              <a:t>STEM is the combination of fields that are most connected with 21st-century skills that are in high demand.</a:t>
            </a:r>
          </a:p>
          <a:p>
            <a:r>
              <a:rPr lang="en-US" sz="2800" dirty="0"/>
              <a:t>Schools are being asked to provide an education to more and more students in these fields to meet the demands of current and future industries.</a:t>
            </a:r>
          </a:p>
          <a:p>
            <a:r>
              <a:rPr lang="en-US" sz="2800" dirty="0"/>
              <a:t>Unfortunately, the number of students in these fields has been on the decline in recent years around the world. </a:t>
            </a:r>
          </a:p>
        </p:txBody>
      </p:sp>
    </p:spTree>
    <p:extLst>
      <p:ext uri="{BB962C8B-B14F-4D97-AF65-F5344CB8AC3E}">
        <p14:creationId xmlns:p14="http://schemas.microsoft.com/office/powerpoint/2010/main" val="2945093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297A39-99CC-E0E1-C822-432BC16B7038}"/>
              </a:ext>
            </a:extLst>
          </p:cNvPr>
          <p:cNvSpPr>
            <a:spLocks noGrp="1"/>
          </p:cNvSpPr>
          <p:nvPr>
            <p:ph idx="1"/>
          </p:nvPr>
        </p:nvSpPr>
        <p:spPr>
          <a:xfrm>
            <a:off x="992122" y="1195127"/>
            <a:ext cx="10269927" cy="4795125"/>
          </a:xfrm>
        </p:spPr>
        <p:txBody>
          <a:bodyPr>
            <a:normAutofit fontScale="47500" lnSpcReduction="20000"/>
          </a:bodyPr>
          <a:lstStyle/>
          <a:p>
            <a:pPr marL="457200" indent="-457200">
              <a:lnSpc>
                <a:spcPct val="200000"/>
              </a:lnSpc>
              <a:spcBef>
                <a:spcPts val="0"/>
              </a:spcBef>
            </a:pPr>
            <a:r>
              <a:rPr lang="en-US" sz="2500" dirty="0">
                <a:effectLst/>
                <a:latin typeface="+mj-lt"/>
                <a:ea typeface="Calibri" panose="020F0502020204030204" pitchFamily="34" charset="0"/>
                <a:cs typeface="Times New Roman" panose="02020603050405020304" pitchFamily="18" charset="0"/>
              </a:rPr>
              <a:t>Hughes, R., </a:t>
            </a:r>
            <a:r>
              <a:rPr lang="en-US" sz="2500" dirty="0" err="1">
                <a:effectLst/>
                <a:latin typeface="+mj-lt"/>
                <a:ea typeface="Calibri" panose="020F0502020204030204" pitchFamily="34" charset="0"/>
                <a:cs typeface="Times New Roman" panose="02020603050405020304" pitchFamily="18" charset="0"/>
              </a:rPr>
              <a:t>Schellinger</a:t>
            </a:r>
            <a:r>
              <a:rPr lang="en-US" sz="2500" dirty="0">
                <a:effectLst/>
                <a:latin typeface="+mj-lt"/>
                <a:ea typeface="Calibri" panose="020F0502020204030204" pitchFamily="34" charset="0"/>
                <a:cs typeface="Times New Roman" panose="02020603050405020304" pitchFamily="18" charset="0"/>
              </a:rPr>
              <a:t>, J., </a:t>
            </a:r>
            <a:r>
              <a:rPr lang="en-US" sz="2500" dirty="0" err="1">
                <a:effectLst/>
                <a:latin typeface="+mj-lt"/>
                <a:ea typeface="Calibri" panose="020F0502020204030204" pitchFamily="34" charset="0"/>
                <a:cs typeface="Times New Roman" panose="02020603050405020304" pitchFamily="18" charset="0"/>
              </a:rPr>
              <a:t>Billington</a:t>
            </a:r>
            <a:r>
              <a:rPr lang="en-US" sz="2500" dirty="0">
                <a:effectLst/>
                <a:latin typeface="+mj-lt"/>
                <a:ea typeface="Calibri" panose="020F0502020204030204" pitchFamily="34" charset="0"/>
                <a:cs typeface="Times New Roman" panose="02020603050405020304" pitchFamily="18" charset="0"/>
              </a:rPr>
              <a:t>, B., </a:t>
            </a:r>
            <a:r>
              <a:rPr lang="en-US" sz="2500" dirty="0" err="1">
                <a:effectLst/>
                <a:latin typeface="+mj-lt"/>
                <a:ea typeface="Calibri" panose="020F0502020204030204" pitchFamily="34" charset="0"/>
                <a:cs typeface="Times New Roman" panose="02020603050405020304" pitchFamily="18" charset="0"/>
              </a:rPr>
              <a:t>Britsch</a:t>
            </a:r>
            <a:r>
              <a:rPr lang="en-US" sz="2500" dirty="0">
                <a:effectLst/>
                <a:latin typeface="+mj-lt"/>
                <a:ea typeface="Calibri" panose="020F0502020204030204" pitchFamily="34" charset="0"/>
                <a:cs typeface="Times New Roman" panose="02020603050405020304" pitchFamily="18" charset="0"/>
              </a:rPr>
              <a:t>, B., &amp; Santiago, A. (2020). A summary of effective gender equitable teaching practices in informal STEM 	education spaces. </a:t>
            </a:r>
            <a:r>
              <a:rPr lang="en-US" sz="2500" i="1" dirty="0">
                <a:effectLst/>
                <a:latin typeface="+mj-lt"/>
                <a:ea typeface="Calibri" panose="020F0502020204030204" pitchFamily="34" charset="0"/>
                <a:cs typeface="Times New Roman" panose="02020603050405020304" pitchFamily="18" charset="0"/>
              </a:rPr>
              <a:t>Journal of STEM Outreach, </a:t>
            </a:r>
            <a:r>
              <a:rPr lang="en-US" sz="2500" dirty="0">
                <a:effectLst/>
                <a:latin typeface="+mj-lt"/>
                <a:ea typeface="Calibri" panose="020F0502020204030204" pitchFamily="34" charset="0"/>
                <a:cs typeface="Times New Roman" panose="02020603050405020304" pitchFamily="18" charset="0"/>
              </a:rPr>
              <a:t>3(1), 1-9.</a:t>
            </a:r>
          </a:p>
          <a:p>
            <a:pPr marL="457200" marR="0" indent="-457200">
              <a:lnSpc>
                <a:spcPct val="200000"/>
              </a:lnSpc>
              <a:spcBef>
                <a:spcPts val="0"/>
              </a:spcBef>
              <a:spcAft>
                <a:spcPts val="0"/>
              </a:spcAft>
            </a:pPr>
            <a:r>
              <a:rPr lang="en-US" sz="2500" dirty="0" err="1">
                <a:effectLst/>
                <a:latin typeface="+mj-lt"/>
                <a:ea typeface="Calibri" panose="020F0502020204030204" pitchFamily="34" charset="0"/>
                <a:cs typeface="Times New Roman" panose="02020603050405020304" pitchFamily="18" charset="0"/>
              </a:rPr>
              <a:t>Sidekli</a:t>
            </a:r>
            <a:r>
              <a:rPr lang="en-US" sz="2500" dirty="0">
                <a:effectLst/>
                <a:latin typeface="+mj-lt"/>
                <a:ea typeface="Calibri" panose="020F0502020204030204" pitchFamily="34" charset="0"/>
                <a:cs typeface="Times New Roman" panose="02020603050405020304" pitchFamily="18" charset="0"/>
              </a:rPr>
              <a:t>, S., </a:t>
            </a:r>
            <a:r>
              <a:rPr lang="en-US" sz="2500" dirty="0" err="1">
                <a:effectLst/>
                <a:latin typeface="+mj-lt"/>
                <a:ea typeface="Calibri" panose="020F0502020204030204" pitchFamily="34" charset="0"/>
                <a:cs typeface="Times New Roman" panose="02020603050405020304" pitchFamily="18" charset="0"/>
              </a:rPr>
              <a:t>Yıldırım</a:t>
            </a:r>
            <a:r>
              <a:rPr lang="en-US" sz="2500" dirty="0">
                <a:effectLst/>
                <a:latin typeface="+mj-lt"/>
                <a:ea typeface="Calibri" panose="020F0502020204030204" pitchFamily="34" charset="0"/>
                <a:cs typeface="Times New Roman" panose="02020603050405020304" pitchFamily="18" charset="0"/>
              </a:rPr>
              <a:t>, B., &amp; </a:t>
            </a:r>
            <a:r>
              <a:rPr lang="en-US" sz="2500" dirty="0" err="1">
                <a:effectLst/>
                <a:latin typeface="+mj-lt"/>
                <a:ea typeface="Calibri" panose="020F0502020204030204" pitchFamily="34" charset="0"/>
                <a:cs typeface="Times New Roman" panose="02020603050405020304" pitchFamily="18" charset="0"/>
              </a:rPr>
              <a:t>Karalar</a:t>
            </a:r>
            <a:r>
              <a:rPr lang="en-US" sz="2500" dirty="0">
                <a:effectLst/>
                <a:latin typeface="+mj-lt"/>
                <a:ea typeface="Calibri" panose="020F0502020204030204" pitchFamily="34" charset="0"/>
                <a:cs typeface="Times New Roman" panose="02020603050405020304" pitchFamily="18" charset="0"/>
              </a:rPr>
              <a:t>, H. (2021). STEM in transition from primary school to middle school: Primary school students attitudes. </a:t>
            </a:r>
            <a:r>
              <a:rPr lang="en-US" sz="2500" i="1" dirty="0">
                <a:effectLst/>
                <a:latin typeface="+mj-lt"/>
                <a:ea typeface="Calibri" panose="020F0502020204030204" pitchFamily="34" charset="0"/>
                <a:cs typeface="Times New Roman" panose="02020603050405020304" pitchFamily="18" charset="0"/>
              </a:rPr>
              <a:t>International Electronic 	Journal of Elementary Education,</a:t>
            </a:r>
            <a:r>
              <a:rPr lang="en-US" sz="2500" dirty="0">
                <a:effectLst/>
                <a:latin typeface="+mj-lt"/>
                <a:ea typeface="Calibri" panose="020F0502020204030204" pitchFamily="34" charset="0"/>
                <a:cs typeface="Times New Roman" panose="02020603050405020304" pitchFamily="18" charset="0"/>
              </a:rPr>
              <a:t> 13(5), 687-697. </a:t>
            </a:r>
            <a:r>
              <a:rPr lang="en-US" sz="2500" u="sng" dirty="0">
                <a:effectLst/>
                <a:latin typeface="+mj-l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https://doi.org/10.26822/iejee.2021.221</a:t>
            </a:r>
            <a:endParaRPr lang="en-US" sz="2500" dirty="0">
              <a:effectLst/>
              <a:latin typeface="+mj-lt"/>
              <a:ea typeface="Calibri" panose="020F0502020204030204" pitchFamily="34" charset="0"/>
              <a:cs typeface="Times New Roman" panose="02020603050405020304" pitchFamily="18" charset="0"/>
            </a:endParaRPr>
          </a:p>
          <a:p>
            <a:pPr marL="457200" marR="0" indent="-457200">
              <a:lnSpc>
                <a:spcPct val="200000"/>
              </a:lnSpc>
              <a:spcBef>
                <a:spcPts val="0"/>
              </a:spcBef>
              <a:spcAft>
                <a:spcPts val="0"/>
              </a:spcAft>
            </a:pPr>
            <a:r>
              <a:rPr lang="en-US" sz="2500" dirty="0">
                <a:effectLst/>
                <a:latin typeface="+mj-lt"/>
                <a:ea typeface="Calibri" panose="020F0502020204030204" pitchFamily="34" charset="0"/>
                <a:cs typeface="Times New Roman" panose="02020603050405020304" pitchFamily="18" charset="0"/>
              </a:rPr>
              <a:t>Mau, W. C., Chen, S. J., Li, J., &amp; Johnson, E. (2020). Gender difference in STEM career aspiration and social-cognitive factors in collectivist and individualist 	cultures. </a:t>
            </a:r>
            <a:r>
              <a:rPr lang="en-US" sz="2500" i="1" dirty="0">
                <a:effectLst/>
                <a:latin typeface="+mj-lt"/>
                <a:ea typeface="Calibri" panose="020F0502020204030204" pitchFamily="34" charset="0"/>
                <a:cs typeface="Times New Roman" panose="02020603050405020304" pitchFamily="18" charset="0"/>
              </a:rPr>
              <a:t>Administrative Issues Journal: Connecting Education, Practice, and Research</a:t>
            </a:r>
            <a:r>
              <a:rPr lang="en-US" sz="2500" dirty="0">
                <a:effectLst/>
                <a:latin typeface="+mj-lt"/>
                <a:ea typeface="Calibri" panose="020F0502020204030204" pitchFamily="34" charset="0"/>
                <a:cs typeface="Times New Roman" panose="02020603050405020304" pitchFamily="18" charset="0"/>
              </a:rPr>
              <a:t>, 10(1), 30-45.</a:t>
            </a:r>
          </a:p>
          <a:p>
            <a:pPr marL="457200" marR="0" indent="-457200">
              <a:lnSpc>
                <a:spcPct val="200000"/>
              </a:lnSpc>
              <a:spcBef>
                <a:spcPts val="0"/>
              </a:spcBef>
              <a:spcAft>
                <a:spcPts val="0"/>
              </a:spcAft>
            </a:pPr>
            <a:r>
              <a:rPr lang="en-US" sz="2500" dirty="0" err="1">
                <a:effectLst/>
                <a:latin typeface="+mj-lt"/>
                <a:ea typeface="Calibri" panose="020F0502020204030204" pitchFamily="34" charset="0"/>
                <a:cs typeface="Times New Roman" panose="02020603050405020304" pitchFamily="18" charset="0"/>
              </a:rPr>
              <a:t>Punzalan</a:t>
            </a:r>
            <a:r>
              <a:rPr lang="en-US" sz="2500" dirty="0">
                <a:effectLst/>
                <a:latin typeface="+mj-lt"/>
                <a:ea typeface="Calibri" panose="020F0502020204030204" pitchFamily="34" charset="0"/>
                <a:cs typeface="Times New Roman" panose="02020603050405020304" pitchFamily="18" charset="0"/>
              </a:rPr>
              <a:t>, C. H. (2021). STEM interests and future career perspectives of junior high school students: A gender study. </a:t>
            </a:r>
            <a:r>
              <a:rPr lang="en-US" sz="2500" i="1" dirty="0">
                <a:effectLst/>
                <a:latin typeface="+mj-lt"/>
                <a:ea typeface="Calibri" panose="020F0502020204030204" pitchFamily="34" charset="0"/>
                <a:cs typeface="Times New Roman" panose="02020603050405020304" pitchFamily="18" charset="0"/>
              </a:rPr>
              <a:t>International Journal of Research in 	Education and Science</a:t>
            </a:r>
            <a:r>
              <a:rPr lang="en-US" sz="2500" dirty="0">
                <a:effectLst/>
                <a:latin typeface="+mj-lt"/>
                <a:ea typeface="Calibri" panose="020F0502020204030204" pitchFamily="34" charset="0"/>
                <a:cs typeface="Times New Roman" panose="02020603050405020304" pitchFamily="18" charset="0"/>
              </a:rPr>
              <a:t>, 8(1), 93-102.</a:t>
            </a:r>
          </a:p>
          <a:p>
            <a:pPr marL="457200" marR="0" indent="-457200">
              <a:lnSpc>
                <a:spcPct val="200000"/>
              </a:lnSpc>
              <a:spcBef>
                <a:spcPts val="0"/>
              </a:spcBef>
              <a:spcAft>
                <a:spcPts val="0"/>
              </a:spcAft>
            </a:pPr>
            <a:r>
              <a:rPr lang="en-US" sz="2500" dirty="0">
                <a:effectLst/>
                <a:latin typeface="+mj-lt"/>
                <a:ea typeface="Calibri" panose="020F0502020204030204" pitchFamily="34" charset="0"/>
                <a:cs typeface="Times New Roman" panose="02020603050405020304" pitchFamily="18" charset="0"/>
              </a:rPr>
              <a:t>Reinking, A., &amp; Martin, B. (2018). The gender gap in STEM fields: Theories, movements, and ideas to engage girls in STEM. </a:t>
            </a:r>
            <a:r>
              <a:rPr lang="en-US" sz="2500" i="1" dirty="0">
                <a:effectLst/>
                <a:latin typeface="+mj-lt"/>
                <a:ea typeface="Calibri" panose="020F0502020204030204" pitchFamily="34" charset="0"/>
                <a:cs typeface="Times New Roman" panose="02020603050405020304" pitchFamily="18" charset="0"/>
              </a:rPr>
              <a:t>Journal of New Approaches in 	Educational Research</a:t>
            </a:r>
            <a:r>
              <a:rPr lang="en-US" sz="2500" dirty="0">
                <a:effectLst/>
                <a:latin typeface="+mj-lt"/>
                <a:ea typeface="Calibri" panose="020F0502020204030204" pitchFamily="34" charset="0"/>
                <a:cs typeface="Times New Roman" panose="02020603050405020304" pitchFamily="18" charset="0"/>
              </a:rPr>
              <a:t>, 7(2), 148-153. </a:t>
            </a:r>
          </a:p>
          <a:p>
            <a:pPr marL="457200" marR="0" indent="-457200">
              <a:lnSpc>
                <a:spcPct val="200000"/>
              </a:lnSpc>
              <a:spcBef>
                <a:spcPts val="0"/>
              </a:spcBef>
              <a:spcAft>
                <a:spcPts val="0"/>
              </a:spcAft>
            </a:pPr>
            <a:r>
              <a:rPr lang="en-US" sz="2500" dirty="0" err="1">
                <a:effectLst/>
                <a:latin typeface="+mj-lt"/>
                <a:ea typeface="Calibri" panose="020F0502020204030204" pitchFamily="34" charset="0"/>
                <a:cs typeface="Times New Roman" panose="02020603050405020304" pitchFamily="18" charset="0"/>
              </a:rPr>
              <a:t>Sayılgan</a:t>
            </a:r>
            <a:r>
              <a:rPr lang="en-US" sz="2500" dirty="0">
                <a:effectLst/>
                <a:latin typeface="+mj-lt"/>
                <a:ea typeface="Calibri" panose="020F0502020204030204" pitchFamily="34" charset="0"/>
                <a:cs typeface="Times New Roman" panose="02020603050405020304" pitchFamily="18" charset="0"/>
              </a:rPr>
              <a:t>, E., </a:t>
            </a:r>
            <a:r>
              <a:rPr lang="en-US" sz="2500" dirty="0" err="1">
                <a:effectLst/>
                <a:latin typeface="+mj-lt"/>
                <a:ea typeface="Calibri" panose="020F0502020204030204" pitchFamily="34" charset="0"/>
                <a:cs typeface="Times New Roman" panose="02020603050405020304" pitchFamily="18" charset="0"/>
              </a:rPr>
              <a:t>Akkuş</a:t>
            </a:r>
            <a:r>
              <a:rPr lang="en-US" sz="2500" dirty="0">
                <a:effectLst/>
                <a:latin typeface="+mj-lt"/>
                <a:ea typeface="Calibri" panose="020F0502020204030204" pitchFamily="34" charset="0"/>
                <a:cs typeface="Times New Roman" panose="02020603050405020304" pitchFamily="18" charset="0"/>
              </a:rPr>
              <a:t>, A., &amp; </a:t>
            </a:r>
            <a:r>
              <a:rPr lang="en-US" sz="2500" dirty="0" err="1">
                <a:effectLst/>
                <a:latin typeface="+mj-lt"/>
                <a:ea typeface="Calibri" panose="020F0502020204030204" pitchFamily="34" charset="0"/>
                <a:cs typeface="Times New Roman" panose="02020603050405020304" pitchFamily="18" charset="0"/>
              </a:rPr>
              <a:t>Yıldırım</a:t>
            </a:r>
            <a:r>
              <a:rPr lang="en-US" sz="2500" dirty="0">
                <a:effectLst/>
                <a:latin typeface="+mj-lt"/>
                <a:ea typeface="Calibri" panose="020F0502020204030204" pitchFamily="34" charset="0"/>
                <a:cs typeface="Times New Roman" panose="02020603050405020304" pitchFamily="18" charset="0"/>
              </a:rPr>
              <a:t>, B. (2022). Effect of STEM designed activities on academic achievement of 7th grade elementary school students in force and 	energy unit. </a:t>
            </a:r>
            <a:r>
              <a:rPr lang="en-US" sz="2500" i="1" dirty="0">
                <a:effectLst/>
                <a:latin typeface="+mj-lt"/>
                <a:ea typeface="Calibri" panose="020F0502020204030204" pitchFamily="34" charset="0"/>
                <a:cs typeface="Times New Roman" panose="02020603050405020304" pitchFamily="18" charset="0"/>
              </a:rPr>
              <a:t>Science Education International</a:t>
            </a:r>
            <a:r>
              <a:rPr lang="en-US" sz="2500" dirty="0">
                <a:effectLst/>
                <a:latin typeface="+mj-lt"/>
                <a:ea typeface="Calibri" panose="020F0502020204030204" pitchFamily="34" charset="0"/>
                <a:cs typeface="Times New Roman" panose="02020603050405020304" pitchFamily="18" charset="0"/>
              </a:rPr>
              <a:t>, 33(1), 18-24.</a:t>
            </a:r>
          </a:p>
          <a:p>
            <a:pPr marL="457200" marR="0" indent="-457200">
              <a:lnSpc>
                <a:spcPct val="200000"/>
              </a:lnSpc>
              <a:spcBef>
                <a:spcPts val="0"/>
              </a:spcBef>
              <a:spcAft>
                <a:spcPts val="0"/>
              </a:spcAft>
            </a:pPr>
            <a:r>
              <a:rPr lang="en-US" sz="2500" dirty="0">
                <a:effectLst/>
                <a:latin typeface="+mj-lt"/>
                <a:ea typeface="Calibri" panose="020F0502020204030204" pitchFamily="34" charset="0"/>
                <a:cs typeface="Times New Roman" panose="02020603050405020304" pitchFamily="18" charset="0"/>
              </a:rPr>
              <a:t>Wheeler, K. A., &amp; Hall, G. (2021). Exploring STEM engagement in girls in rural communities: Results from GEMS clubs. </a:t>
            </a:r>
            <a:r>
              <a:rPr lang="en-US" sz="2500" i="1" dirty="0">
                <a:effectLst/>
                <a:latin typeface="+mj-lt"/>
                <a:ea typeface="Calibri" panose="020F0502020204030204" pitchFamily="34" charset="0"/>
                <a:cs typeface="Times New Roman" panose="02020603050405020304" pitchFamily="18" charset="0"/>
              </a:rPr>
              <a:t>Afterschool Matters</a:t>
            </a:r>
            <a:r>
              <a:rPr lang="en-US" sz="2500" dirty="0">
                <a:effectLst/>
                <a:latin typeface="+mj-lt"/>
                <a:ea typeface="Calibri" panose="020F0502020204030204" pitchFamily="34" charset="0"/>
                <a:cs typeface="Times New Roman" panose="02020603050405020304" pitchFamily="18" charset="0"/>
              </a:rPr>
              <a:t>, </a:t>
            </a:r>
            <a:r>
              <a:rPr lang="en-US" sz="2500" i="1" dirty="0">
                <a:effectLst/>
                <a:latin typeface="+mj-lt"/>
                <a:ea typeface="Calibri" panose="020F0502020204030204" pitchFamily="34" charset="0"/>
                <a:cs typeface="Times New Roman" panose="02020603050405020304" pitchFamily="18" charset="0"/>
              </a:rPr>
              <a:t>34</a:t>
            </a:r>
            <a:r>
              <a:rPr lang="en-US" sz="2500" dirty="0">
                <a:effectLst/>
                <a:latin typeface="+mj-lt"/>
                <a:ea typeface="Calibri" panose="020F0502020204030204" pitchFamily="34" charset="0"/>
                <a:cs typeface="Times New Roman" panose="02020603050405020304" pitchFamily="18" charset="0"/>
              </a:rPr>
              <a:t>, 68-75.</a:t>
            </a:r>
          </a:p>
          <a:p>
            <a:endParaRPr lang="en-US" dirty="0"/>
          </a:p>
        </p:txBody>
      </p:sp>
    </p:spTree>
    <p:extLst>
      <p:ext uri="{BB962C8B-B14F-4D97-AF65-F5344CB8AC3E}">
        <p14:creationId xmlns:p14="http://schemas.microsoft.com/office/powerpoint/2010/main" val="3025802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E5DB0D-6243-BB9A-2309-3A77EC43FB9B}"/>
              </a:ext>
            </a:extLst>
          </p:cNvPr>
          <p:cNvSpPr>
            <a:spLocks noGrp="1"/>
          </p:cNvSpPr>
          <p:nvPr>
            <p:ph type="title"/>
          </p:nvPr>
        </p:nvSpPr>
        <p:spPr/>
        <p:txBody>
          <a:bodyPr/>
          <a:lstStyle/>
          <a:p>
            <a:r>
              <a:rPr lang="en-US" dirty="0"/>
              <a:t>	Why STEM IS SO IMPORTANT</a:t>
            </a:r>
          </a:p>
        </p:txBody>
      </p:sp>
      <p:sp>
        <p:nvSpPr>
          <p:cNvPr id="3" name="Content Placeholder 2">
            <a:extLst>
              <a:ext uri="{FF2B5EF4-FFF2-40B4-BE49-F238E27FC236}">
                <a16:creationId xmlns:a16="http://schemas.microsoft.com/office/drawing/2014/main" id="{C68D971B-EAE1-3191-3E4C-E9E277DCDBCC}"/>
              </a:ext>
            </a:extLst>
          </p:cNvPr>
          <p:cNvSpPr>
            <a:spLocks noGrp="1"/>
          </p:cNvSpPr>
          <p:nvPr>
            <p:ph idx="1"/>
          </p:nvPr>
        </p:nvSpPr>
        <p:spPr/>
        <p:txBody>
          <a:bodyPr>
            <a:normAutofit/>
          </a:bodyPr>
          <a:lstStyle/>
          <a:p>
            <a:pPr lvl="1"/>
            <a:r>
              <a:rPr lang="en-US" sz="3200" dirty="0">
                <a:effectLst/>
                <a:latin typeface="Times New Roman" panose="02020603050405020304" pitchFamily="18" charset="0"/>
                <a:ea typeface="Calibri" panose="020F0502020204030204" pitchFamily="34" charset="0"/>
              </a:rPr>
              <a:t>“STEM learning fosters skills and growth mindsets among all students that lead to lifelong learning and opportunities for postsecondary and career success, while expanding access to rigorous STEM courses” </a:t>
            </a:r>
            <a:r>
              <a:rPr lang="en-US" sz="1600" dirty="0">
                <a:effectLst/>
                <a:latin typeface="Times New Roman" panose="02020603050405020304" pitchFamily="18" charset="0"/>
                <a:ea typeface="Calibri" panose="020F0502020204030204" pitchFamily="34" charset="0"/>
              </a:rPr>
              <a:t>(Howard et al., 2019, p. 4). </a:t>
            </a:r>
          </a:p>
        </p:txBody>
      </p:sp>
    </p:spTree>
    <p:extLst>
      <p:ext uri="{BB962C8B-B14F-4D97-AF65-F5344CB8AC3E}">
        <p14:creationId xmlns:p14="http://schemas.microsoft.com/office/powerpoint/2010/main" val="2634594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B8B9B-17E6-19C7-2C5B-3FFEE24FABA6}"/>
              </a:ext>
            </a:extLst>
          </p:cNvPr>
          <p:cNvSpPr>
            <a:spLocks noGrp="1"/>
          </p:cNvSpPr>
          <p:nvPr>
            <p:ph type="title"/>
          </p:nvPr>
        </p:nvSpPr>
        <p:spPr/>
        <p:txBody>
          <a:bodyPr/>
          <a:lstStyle/>
          <a:p>
            <a:r>
              <a:rPr lang="en-US" dirty="0"/>
              <a:t>Who is in the STEM FIELDS?</a:t>
            </a:r>
          </a:p>
        </p:txBody>
      </p:sp>
      <p:sp>
        <p:nvSpPr>
          <p:cNvPr id="3" name="Content Placeholder 2">
            <a:extLst>
              <a:ext uri="{FF2B5EF4-FFF2-40B4-BE49-F238E27FC236}">
                <a16:creationId xmlns:a16="http://schemas.microsoft.com/office/drawing/2014/main" id="{BA5D0154-226E-FDAF-29B0-0B32A82A20AF}"/>
              </a:ext>
            </a:extLst>
          </p:cNvPr>
          <p:cNvSpPr>
            <a:spLocks noGrp="1"/>
          </p:cNvSpPr>
          <p:nvPr>
            <p:ph idx="1"/>
          </p:nvPr>
        </p:nvSpPr>
        <p:spPr/>
        <p:txBody>
          <a:bodyPr>
            <a:normAutofit/>
          </a:bodyPr>
          <a:lstStyle/>
          <a:p>
            <a:r>
              <a:rPr lang="en-US" sz="3200" dirty="0"/>
              <a:t>On average the number of men in STEM related fields is nearly twice the number of women worldwide. </a:t>
            </a:r>
          </a:p>
          <a:p>
            <a:r>
              <a:rPr lang="en-US" sz="3200" dirty="0"/>
              <a:t>Fields like Math and Science have closer numbers, but Technology and Engineering have very drastic number differences. </a:t>
            </a:r>
          </a:p>
        </p:txBody>
      </p:sp>
    </p:spTree>
    <p:extLst>
      <p:ext uri="{BB962C8B-B14F-4D97-AF65-F5344CB8AC3E}">
        <p14:creationId xmlns:p14="http://schemas.microsoft.com/office/powerpoint/2010/main" val="32542852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50784-C2EC-0BC3-033E-90C79584B6BD}"/>
              </a:ext>
            </a:extLst>
          </p:cNvPr>
          <p:cNvSpPr>
            <a:spLocks noGrp="1"/>
          </p:cNvSpPr>
          <p:nvPr>
            <p:ph type="title"/>
          </p:nvPr>
        </p:nvSpPr>
        <p:spPr/>
        <p:txBody>
          <a:bodyPr/>
          <a:lstStyle/>
          <a:p>
            <a:r>
              <a:rPr lang="en-US" dirty="0"/>
              <a:t>Why are fewer girls taking STEM CLASSES?</a:t>
            </a:r>
          </a:p>
        </p:txBody>
      </p:sp>
      <p:sp>
        <p:nvSpPr>
          <p:cNvPr id="3" name="Content Placeholder 2">
            <a:extLst>
              <a:ext uri="{FF2B5EF4-FFF2-40B4-BE49-F238E27FC236}">
                <a16:creationId xmlns:a16="http://schemas.microsoft.com/office/drawing/2014/main" id="{5C1B7A93-1F39-44C1-131B-1DC1D96F68EB}"/>
              </a:ext>
            </a:extLst>
          </p:cNvPr>
          <p:cNvSpPr>
            <a:spLocks noGrp="1"/>
          </p:cNvSpPr>
          <p:nvPr>
            <p:ph idx="1"/>
          </p:nvPr>
        </p:nvSpPr>
        <p:spPr>
          <a:xfrm>
            <a:off x="1141412" y="2249487"/>
            <a:ext cx="9905999" cy="4347256"/>
          </a:xfrm>
        </p:spPr>
        <p:txBody>
          <a:bodyPr>
            <a:normAutofit/>
          </a:bodyPr>
          <a:lstStyle/>
          <a:p>
            <a:r>
              <a:rPr lang="en-US" sz="3500" dirty="0">
                <a:latin typeface="+mj-lt"/>
              </a:rPr>
              <a:t>It is in the middle school years we find that girls tend to decide on the career paths they want to pursue </a:t>
            </a:r>
            <a:r>
              <a:rPr lang="en-US" sz="1600" dirty="0">
                <a:effectLst/>
                <a:latin typeface="+mj-lt"/>
                <a:ea typeface="Calibri" panose="020F0502020204030204" pitchFamily="34" charset="0"/>
              </a:rPr>
              <a:t>(Hughes et al., 2020). </a:t>
            </a:r>
          </a:p>
          <a:p>
            <a:r>
              <a:rPr lang="en-US" sz="4000" b="1" baseline="30000" dirty="0">
                <a:latin typeface="+mj-lt"/>
              </a:rPr>
              <a:t>Major Influences on girls are:</a:t>
            </a:r>
          </a:p>
          <a:p>
            <a:r>
              <a:rPr lang="en-US" sz="3600" baseline="30000" dirty="0"/>
              <a:t>Girls are influenced by family perceptions of STEM.</a:t>
            </a:r>
          </a:p>
          <a:p>
            <a:r>
              <a:rPr lang="en-US" sz="3600" baseline="30000" dirty="0"/>
              <a:t>Cultural opinions of STEM.</a:t>
            </a:r>
          </a:p>
          <a:p>
            <a:r>
              <a:rPr lang="en-US" sz="3600" baseline="30000" dirty="0"/>
              <a:t>Peer influences on decision-making related to STEM.</a:t>
            </a:r>
          </a:p>
          <a:p>
            <a:endParaRPr lang="en-US" sz="3200" dirty="0"/>
          </a:p>
          <a:p>
            <a:endParaRPr lang="en-US" sz="3200" baseline="30000" dirty="0"/>
          </a:p>
        </p:txBody>
      </p:sp>
    </p:spTree>
    <p:extLst>
      <p:ext uri="{BB962C8B-B14F-4D97-AF65-F5344CB8AC3E}">
        <p14:creationId xmlns:p14="http://schemas.microsoft.com/office/powerpoint/2010/main" val="9359401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58006-3AA2-6627-6336-985A9C69E0BA}"/>
              </a:ext>
            </a:extLst>
          </p:cNvPr>
          <p:cNvSpPr>
            <a:spLocks noGrp="1"/>
          </p:cNvSpPr>
          <p:nvPr>
            <p:ph type="title"/>
          </p:nvPr>
        </p:nvSpPr>
        <p:spPr/>
        <p:txBody>
          <a:bodyPr/>
          <a:lstStyle/>
          <a:p>
            <a:r>
              <a:rPr lang="en-US" dirty="0"/>
              <a:t>Family Dynamic</a:t>
            </a:r>
          </a:p>
        </p:txBody>
      </p:sp>
      <p:sp>
        <p:nvSpPr>
          <p:cNvPr id="3" name="Content Placeholder 2">
            <a:extLst>
              <a:ext uri="{FF2B5EF4-FFF2-40B4-BE49-F238E27FC236}">
                <a16:creationId xmlns:a16="http://schemas.microsoft.com/office/drawing/2014/main" id="{E9C257B9-E3C4-7301-5C00-837421BD6B50}"/>
              </a:ext>
            </a:extLst>
          </p:cNvPr>
          <p:cNvSpPr>
            <a:spLocks noGrp="1"/>
          </p:cNvSpPr>
          <p:nvPr>
            <p:ph idx="1"/>
          </p:nvPr>
        </p:nvSpPr>
        <p:spPr/>
        <p:txBody>
          <a:bodyPr>
            <a:normAutofit fontScale="85000" lnSpcReduction="20000"/>
          </a:bodyPr>
          <a:lstStyle/>
          <a:p>
            <a:r>
              <a:rPr lang="en-US" sz="3200" dirty="0">
                <a:latin typeface="+mj-lt"/>
              </a:rPr>
              <a:t>In many cases it is the families view of the STEM fields that makes the biggest impact.</a:t>
            </a:r>
            <a:r>
              <a:rPr lang="en-US" sz="3200" dirty="0">
                <a:effectLst/>
                <a:latin typeface="+mj-lt"/>
                <a:ea typeface="Calibri" panose="020F0502020204030204" pitchFamily="34" charset="0"/>
              </a:rPr>
              <a:t> </a:t>
            </a:r>
            <a:r>
              <a:rPr lang="en-US" sz="1600" dirty="0">
                <a:effectLst/>
                <a:latin typeface="+mj-lt"/>
                <a:ea typeface="Calibri" panose="020F0502020204030204" pitchFamily="34" charset="0"/>
              </a:rPr>
              <a:t>(</a:t>
            </a:r>
            <a:r>
              <a:rPr lang="en-US" sz="1600" dirty="0" err="1">
                <a:effectLst/>
                <a:latin typeface="+mj-lt"/>
                <a:ea typeface="Calibri" panose="020F0502020204030204" pitchFamily="34" charset="0"/>
              </a:rPr>
              <a:t>Ardies</a:t>
            </a:r>
            <a:r>
              <a:rPr lang="en-US" sz="1600" dirty="0">
                <a:effectLst/>
                <a:latin typeface="+mj-lt"/>
                <a:ea typeface="Calibri" panose="020F0502020204030204" pitchFamily="34" charset="0"/>
              </a:rPr>
              <a:t> et al. 2021). </a:t>
            </a:r>
          </a:p>
          <a:p>
            <a:r>
              <a:rPr lang="en-US" sz="3200" dirty="0">
                <a:effectLst/>
                <a:latin typeface="Tw Cen MT" panose="020B0602020104020603" pitchFamily="34" charset="0"/>
                <a:ea typeface="Calibri" panose="020F0502020204030204" pitchFamily="34" charset="0"/>
              </a:rPr>
              <a:t>Gender inequity is a function of social-cognitive factors and self-efficacy is one of the most important factors predicting STEM career aspiration of high school students” </a:t>
            </a:r>
            <a:r>
              <a:rPr lang="en-US" sz="1600" dirty="0">
                <a:effectLst/>
                <a:latin typeface="Tw Cen MT" panose="020B0602020104020603" pitchFamily="34" charset="0"/>
                <a:ea typeface="Calibri" panose="020F0502020204030204" pitchFamily="34" charset="0"/>
              </a:rPr>
              <a:t>(Mau et al., 2020, p. 40). </a:t>
            </a:r>
          </a:p>
          <a:p>
            <a:r>
              <a:rPr lang="en-US" sz="3500" dirty="0">
                <a:effectLst/>
                <a:latin typeface="Tw Cen MT" panose="020B0602020104020603" pitchFamily="34" charset="0"/>
                <a:ea typeface="Calibri" panose="020F0502020204030204" pitchFamily="34" charset="0"/>
              </a:rPr>
              <a:t>If girls are encouraged to pursue STEM related fields, they feel as though they can be successful in them. </a:t>
            </a:r>
            <a:endParaRPr lang="en-US" sz="3500" dirty="0">
              <a:latin typeface="Tw Cen MT" panose="020B0602020104020603" pitchFamily="34" charset="0"/>
            </a:endParaRPr>
          </a:p>
        </p:txBody>
      </p:sp>
    </p:spTree>
    <p:extLst>
      <p:ext uri="{BB962C8B-B14F-4D97-AF65-F5344CB8AC3E}">
        <p14:creationId xmlns:p14="http://schemas.microsoft.com/office/powerpoint/2010/main" val="18804303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3A9AA2B-58BC-72BB-BFCB-B915DD9BC0E2}"/>
              </a:ext>
            </a:extLst>
          </p:cNvPr>
          <p:cNvSpPr>
            <a:spLocks noGrp="1"/>
          </p:cNvSpPr>
          <p:nvPr>
            <p:ph idx="1"/>
          </p:nvPr>
        </p:nvSpPr>
        <p:spPr>
          <a:xfrm>
            <a:off x="1234718" y="691274"/>
            <a:ext cx="9905999" cy="5494921"/>
          </a:xfrm>
        </p:spPr>
        <p:txBody>
          <a:bodyPr>
            <a:normAutofit lnSpcReduction="10000"/>
          </a:bodyPr>
          <a:lstStyle/>
          <a:p>
            <a:r>
              <a:rPr lang="en-US" sz="3200" dirty="0"/>
              <a:t>If a family sees the need or has a positive view of STEM careers they are more likely to encourage their daughters to pursue these fields. </a:t>
            </a:r>
          </a:p>
          <a:p>
            <a:r>
              <a:rPr lang="en-US" sz="3200" dirty="0"/>
              <a:t>On the other hand, If a family prefers a daughter to pursue a more traditional career then they will dissuade these opportunities in STEM. </a:t>
            </a:r>
          </a:p>
          <a:p>
            <a:r>
              <a:rPr lang="en-US" sz="3200" dirty="0"/>
              <a:t> On many occasions girls were expected to look into fields like medicine or caregiving.  Science and some fields of math were the only acceptable STEM paths </a:t>
            </a:r>
          </a:p>
        </p:txBody>
      </p:sp>
    </p:spTree>
    <p:extLst>
      <p:ext uri="{BB962C8B-B14F-4D97-AF65-F5344CB8AC3E}">
        <p14:creationId xmlns:p14="http://schemas.microsoft.com/office/powerpoint/2010/main" val="2691436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F3A5A-0555-2D51-40A7-5D9C02C9BBE2}"/>
              </a:ext>
            </a:extLst>
          </p:cNvPr>
          <p:cNvSpPr>
            <a:spLocks noGrp="1"/>
          </p:cNvSpPr>
          <p:nvPr>
            <p:ph type="title"/>
          </p:nvPr>
        </p:nvSpPr>
        <p:spPr/>
        <p:txBody>
          <a:bodyPr/>
          <a:lstStyle/>
          <a:p>
            <a:r>
              <a:rPr lang="en-US" dirty="0"/>
              <a:t>Peer Pressure </a:t>
            </a:r>
          </a:p>
        </p:txBody>
      </p:sp>
      <p:sp>
        <p:nvSpPr>
          <p:cNvPr id="3" name="Content Placeholder 2">
            <a:extLst>
              <a:ext uri="{FF2B5EF4-FFF2-40B4-BE49-F238E27FC236}">
                <a16:creationId xmlns:a16="http://schemas.microsoft.com/office/drawing/2014/main" id="{D1DCC1D7-4811-9D01-5337-DAAAEAB3135C}"/>
              </a:ext>
            </a:extLst>
          </p:cNvPr>
          <p:cNvSpPr>
            <a:spLocks noGrp="1"/>
          </p:cNvSpPr>
          <p:nvPr>
            <p:ph idx="1"/>
          </p:nvPr>
        </p:nvSpPr>
        <p:spPr/>
        <p:txBody>
          <a:bodyPr>
            <a:normAutofit/>
          </a:bodyPr>
          <a:lstStyle/>
          <a:p>
            <a:r>
              <a:rPr lang="en-US" sz="3200" dirty="0">
                <a:effectLst/>
                <a:latin typeface="Times New Roman" panose="02020603050405020304" pitchFamily="18" charset="0"/>
                <a:ea typeface="Calibri" panose="020F0502020204030204" pitchFamily="34" charset="0"/>
              </a:rPr>
              <a:t>“Historically, women across the globe have been perceived as more suited for specific jobs (generally those with a nurturing component or perceived to be more feminine, such as teaching and nursing)” </a:t>
            </a:r>
            <a:r>
              <a:rPr lang="en-US" sz="1600" dirty="0">
                <a:effectLst/>
                <a:latin typeface="Times New Roman" panose="02020603050405020304" pitchFamily="18" charset="0"/>
                <a:ea typeface="Calibri" panose="020F0502020204030204" pitchFamily="34" charset="0"/>
              </a:rPr>
              <a:t>(George et al., 2020, p. 22). </a:t>
            </a:r>
            <a:endParaRPr lang="en-US" sz="1600" dirty="0"/>
          </a:p>
        </p:txBody>
      </p:sp>
    </p:spTree>
    <p:extLst>
      <p:ext uri="{BB962C8B-B14F-4D97-AF65-F5344CB8AC3E}">
        <p14:creationId xmlns:p14="http://schemas.microsoft.com/office/powerpoint/2010/main" val="15267905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CF9E3-1562-7ACC-B046-9304D342C161}"/>
              </a:ext>
            </a:extLst>
          </p:cNvPr>
          <p:cNvSpPr>
            <a:spLocks noGrp="1"/>
          </p:cNvSpPr>
          <p:nvPr>
            <p:ph type="title"/>
          </p:nvPr>
        </p:nvSpPr>
        <p:spPr>
          <a:xfrm>
            <a:off x="1141413" y="327514"/>
            <a:ext cx="9905998" cy="1478570"/>
          </a:xfrm>
        </p:spPr>
        <p:txBody>
          <a:bodyPr/>
          <a:lstStyle/>
          <a:p>
            <a:r>
              <a:rPr lang="en-US" dirty="0"/>
              <a:t>Peer Pressure </a:t>
            </a:r>
          </a:p>
        </p:txBody>
      </p:sp>
      <p:sp>
        <p:nvSpPr>
          <p:cNvPr id="3" name="Content Placeholder 2">
            <a:extLst>
              <a:ext uri="{FF2B5EF4-FFF2-40B4-BE49-F238E27FC236}">
                <a16:creationId xmlns:a16="http://schemas.microsoft.com/office/drawing/2014/main" id="{9133A88A-837C-099B-3518-EE5213C626F2}"/>
              </a:ext>
            </a:extLst>
          </p:cNvPr>
          <p:cNvSpPr>
            <a:spLocks noGrp="1"/>
          </p:cNvSpPr>
          <p:nvPr>
            <p:ph idx="1"/>
          </p:nvPr>
        </p:nvSpPr>
        <p:spPr>
          <a:xfrm>
            <a:off x="1141413" y="1520890"/>
            <a:ext cx="9905999" cy="4121021"/>
          </a:xfrm>
        </p:spPr>
        <p:txBody>
          <a:bodyPr>
            <a:noAutofit/>
          </a:bodyPr>
          <a:lstStyle/>
          <a:p>
            <a:r>
              <a:rPr lang="en-US" sz="2800" dirty="0"/>
              <a:t>It is in the middle school years that peer pressure can play the biggest part in a young girl’s development in choosing a career path. </a:t>
            </a:r>
          </a:p>
          <a:p>
            <a:r>
              <a:rPr lang="en-US" sz="2800" dirty="0"/>
              <a:t>If a girl’s social connections have a negative view of STEM classes then a girl is more likely to lose interest or take other classes for that are considered socially more acceptable. </a:t>
            </a:r>
          </a:p>
          <a:p>
            <a:r>
              <a:rPr lang="en-US" sz="2800" dirty="0">
                <a:effectLst/>
                <a:ea typeface="Calibri" panose="020F0502020204030204" pitchFamily="34" charset="0"/>
              </a:rPr>
              <a:t>“Adolescents rely on peers and their judgments to know what to do, how to engage in their school/community, and to know what will be deemed “cool” or “uncool” </a:t>
            </a:r>
            <a:r>
              <a:rPr lang="en-US" sz="1600" dirty="0">
                <a:effectLst/>
                <a:ea typeface="Calibri" panose="020F0502020204030204" pitchFamily="34" charset="0"/>
              </a:rPr>
              <a:t>(Reinking, &amp; Martin, 2018, p. 150). </a:t>
            </a:r>
            <a:endParaRPr lang="en-US" sz="1600" dirty="0"/>
          </a:p>
        </p:txBody>
      </p:sp>
    </p:spTree>
    <p:extLst>
      <p:ext uri="{BB962C8B-B14F-4D97-AF65-F5344CB8AC3E}">
        <p14:creationId xmlns:p14="http://schemas.microsoft.com/office/powerpoint/2010/main" val="22868150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2B5F27"/>
      </a:dk2>
      <a:lt2>
        <a:srgbClr val="D8FC68"/>
      </a:lt2>
      <a:accent1>
        <a:srgbClr val="DDC855"/>
      </a:accent1>
      <a:accent2>
        <a:srgbClr val="FCA03D"/>
      </a:accent2>
      <a:accent3>
        <a:srgbClr val="E36439"/>
      </a:accent3>
      <a:accent4>
        <a:srgbClr val="C2935B"/>
      </a:accent4>
      <a:accent5>
        <a:srgbClr val="88C25C"/>
      </a:accent5>
      <a:accent6>
        <a:srgbClr val="BFCC86"/>
      </a:accent6>
      <a:hlink>
        <a:srgbClr val="FFCE23"/>
      </a:hlink>
      <a:folHlink>
        <a:srgbClr val="FDEB86"/>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88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82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97ECCC31-8429-4523-BE8D-8F09B7A4D46D}"/>
    </a:ext>
  </a:extLst>
</a:theme>
</file>

<file path=docProps/app.xml><?xml version="1.0" encoding="utf-8"?>
<Properties xmlns="http://schemas.openxmlformats.org/officeDocument/2006/extended-properties" xmlns:vt="http://schemas.openxmlformats.org/officeDocument/2006/docPropsVTypes">
  <Template>Circuit</Template>
  <TotalTime>447</TotalTime>
  <Words>1944</Words>
  <Application>Microsoft Office PowerPoint</Application>
  <PresentationFormat>Widescreen</PresentationFormat>
  <Paragraphs>70</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Times New Roman</vt:lpstr>
      <vt:lpstr>Tw Cen MT</vt:lpstr>
      <vt:lpstr>Circuit</vt:lpstr>
      <vt:lpstr>Literature Review of Girls in STEM and the Low Presence in Educational Environments.</vt:lpstr>
      <vt:lpstr>STEM. Science, Technology, Engineering, and Math</vt:lpstr>
      <vt:lpstr> Why STEM IS SO IMPORTANT</vt:lpstr>
      <vt:lpstr>Who is in the STEM FIELDS?</vt:lpstr>
      <vt:lpstr>Why are fewer girls taking STEM CLASSES?</vt:lpstr>
      <vt:lpstr>Family Dynamic</vt:lpstr>
      <vt:lpstr>PowerPoint Presentation</vt:lpstr>
      <vt:lpstr>Peer Pressure </vt:lpstr>
      <vt:lpstr>Peer Pressure </vt:lpstr>
      <vt:lpstr>PowerPoint Presentation</vt:lpstr>
      <vt:lpstr>Future Of Girls in Stem</vt:lpstr>
      <vt:lpstr>PowerPoint Presentation</vt:lpstr>
      <vt:lpstr>PowerPoint Presentation</vt:lpstr>
      <vt:lpstr>How to change perception</vt:lpstr>
      <vt:lpstr>Path of Success</vt:lpstr>
      <vt:lpstr>PowerPoint Presentation</vt:lpstr>
      <vt:lpstr>PowerPoint Presentation</vt:lpstr>
      <vt:lpstr>Conclusion</vt:lpstr>
      <vt:lpstr> Literature Review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Literature Review of Girls in STEM and the Low Presence in Educational Environments.</dc:title>
  <dc:creator>Bryan Westman</dc:creator>
  <cp:lastModifiedBy>Bryan Westman</cp:lastModifiedBy>
  <cp:revision>15</cp:revision>
  <dcterms:created xsi:type="dcterms:W3CDTF">2022-12-01T19:45:28Z</dcterms:created>
  <dcterms:modified xsi:type="dcterms:W3CDTF">2022-12-08T00:32:01Z</dcterms:modified>
</cp:coreProperties>
</file>